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2" r:id="rId5"/>
    <p:sldId id="263" r:id="rId6"/>
    <p:sldId id="264" r:id="rId7"/>
    <p:sldId id="260" r:id="rId8"/>
    <p:sldId id="265" r:id="rId9"/>
    <p:sldId id="261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>
      <p:cViewPr varScale="1">
        <p:scale>
          <a:sx n="69" d="100"/>
          <a:sy n="69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76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02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66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81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3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964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02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07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3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6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70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1F19-6344-4E7A-8729-144526ECCF11}" type="datetimeFigureOut">
              <a:rPr lang="es-ES" smtClean="0"/>
              <a:t>15/05/2015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9E484-9DED-44EE-85FD-53FB7C496E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11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764704"/>
            <a:ext cx="7920880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1868631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atin typeface="Arial Black" panose="020B0A04020102020204" pitchFamily="34" charset="0"/>
              </a:rPr>
              <a:t>EDUCAR HOY Y MAÑANA</a:t>
            </a:r>
          </a:p>
          <a:p>
            <a:pPr algn="ctr"/>
            <a:r>
              <a:rPr lang="es-ES" sz="3200" dirty="0" smtClean="0">
                <a:latin typeface="Arial Black" panose="020B0A04020102020204" pitchFamily="34" charset="0"/>
              </a:rPr>
              <a:t>Una pasión que se renueva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35696" y="4077072"/>
            <a:ext cx="5328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i="1" dirty="0" smtClean="0"/>
              <a:t>Instrumentum laboris</a:t>
            </a:r>
          </a:p>
          <a:p>
            <a:pPr algn="ctr"/>
            <a:endParaRPr lang="es-ES" sz="2800" b="1" i="1" dirty="0"/>
          </a:p>
          <a:p>
            <a:pPr algn="ctr"/>
            <a:endParaRPr lang="es-ES" sz="2800" b="1" i="1" dirty="0" smtClean="0"/>
          </a:p>
          <a:p>
            <a:pPr algn="ctr"/>
            <a:r>
              <a:rPr lang="es-ES" sz="2000" b="1" dirty="0" smtClean="0"/>
              <a:t>CONGREGACIÓN PARA LA EDUCACIÓN CATÓLICA</a:t>
            </a:r>
          </a:p>
          <a:p>
            <a:pPr algn="ctr"/>
            <a:r>
              <a:rPr lang="es-ES" sz="2000" b="1" dirty="0" smtClean="0"/>
              <a:t>Vaticano, febrero de 2014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6365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476672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683568" y="692696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h)  El desafío de la FORMACIÓN RELIGIOSA JÓVENES.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1412776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83568" y="162880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i)  El desafío MULTIRRELIGIOSO Y MULTICULTURAL.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60392" y="2348880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704408" y="2564904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j)  </a:t>
            </a:r>
            <a:r>
              <a:rPr lang="es-ES" dirty="0" smtClean="0">
                <a:latin typeface="Arial Black" panose="020B0A04020102020204" pitchFamily="34" charset="0"/>
              </a:rPr>
              <a:t>El desafío de la </a:t>
            </a:r>
            <a:r>
              <a:rPr lang="es-ES" sz="2000" dirty="0" smtClean="0">
                <a:latin typeface="Arial Black" panose="020B0A04020102020204" pitchFamily="34" charset="0"/>
              </a:rPr>
              <a:t>FORMACIÓN CONTINUA DOCENTES.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39552" y="3284984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683568" y="350100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k)  LOS LUGARES Y RECURSOS DE ESTA FORMACIÓN.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60392" y="4221088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04408" y="443711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l)  Algunos desafíos de ORDEN JURÍDICO.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476672"/>
            <a:ext cx="7992888" cy="7920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683568" y="692696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DESAFÍOS DE LA EDUCACIÓN SUPERIOR: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31640" y="1916832"/>
            <a:ext cx="7416824" cy="36724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899592" y="2132856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s-ES" dirty="0" smtClean="0">
                <a:latin typeface="Arial Black" panose="020B0A04020102020204" pitchFamily="34" charset="0"/>
              </a:rPr>
              <a:t>INTERNACIONALIZACIÓN.</a:t>
            </a:r>
          </a:p>
          <a:p>
            <a:pPr marL="457200" indent="-457200">
              <a:buFont typeface="+mj-lt"/>
              <a:buAutoNum type="alphaLcParenR"/>
            </a:pPr>
            <a:endParaRPr lang="es-ES" dirty="0"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s-ES" dirty="0" smtClean="0">
                <a:latin typeface="Arial Black" panose="020B0A04020102020204" pitchFamily="34" charset="0"/>
              </a:rPr>
              <a:t>USO DE LOS RECURSOS ONLINE EN LOS ESTUDIOS.</a:t>
            </a:r>
          </a:p>
          <a:p>
            <a:pPr marL="457200" indent="-457200">
              <a:buFont typeface="+mj-lt"/>
              <a:buAutoNum type="alphaLcParenR"/>
            </a:pPr>
            <a:endParaRPr lang="es-ES" dirty="0"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s-ES" dirty="0" smtClean="0">
                <a:latin typeface="Arial Black" panose="020B0A04020102020204" pitchFamily="34" charset="0"/>
              </a:rPr>
              <a:t>UNIVERSIDAD, EMPRESA Y MUNDO DEL TRABAJO.</a:t>
            </a:r>
          </a:p>
          <a:p>
            <a:pPr marL="457200" indent="-457200">
              <a:buFont typeface="+mj-lt"/>
              <a:buAutoNum type="alphaLcParenR"/>
            </a:pPr>
            <a:endParaRPr lang="es-ES" dirty="0"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s-ES" dirty="0" smtClean="0">
                <a:latin typeface="Arial Black" panose="020B0A04020102020204" pitchFamily="34" charset="0"/>
              </a:rPr>
              <a:t>LA CALIDAD.</a:t>
            </a:r>
          </a:p>
          <a:p>
            <a:pPr marL="457200" indent="-457200">
              <a:buFont typeface="+mj-lt"/>
              <a:buAutoNum type="alphaLcParenR"/>
            </a:pPr>
            <a:endParaRPr lang="es-ES" dirty="0"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s-ES" dirty="0" smtClean="0">
                <a:latin typeface="Arial Black" panose="020B0A04020102020204" pitchFamily="34" charset="0"/>
              </a:rPr>
              <a:t>LA </a:t>
            </a:r>
            <a:r>
              <a:rPr lang="es-ES" i="1" dirty="0" smtClean="0">
                <a:latin typeface="Arial Black" panose="020B0A04020102020204" pitchFamily="34" charset="0"/>
              </a:rPr>
              <a:t>GOBERNANCE</a:t>
            </a:r>
            <a:r>
              <a:rPr lang="es-ES" dirty="0" smtClean="0">
                <a:latin typeface="Arial Black" panose="020B0A04020102020204" pitchFamily="34" charset="0"/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endParaRPr lang="es-ES" dirty="0"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s-ES" dirty="0" smtClean="0">
                <a:latin typeface="Arial Black" panose="020B0A04020102020204" pitchFamily="34" charset="0"/>
              </a:rPr>
              <a:t>EL CAMBIO Y LA IDENTIDAD CATÓLICA.</a:t>
            </a:r>
            <a:endParaRPr lang="es-E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55776" y="332656"/>
            <a:ext cx="6048672" cy="58015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“</a:t>
            </a:r>
            <a:r>
              <a:rPr lang="es-ES" sz="2400" b="1" dirty="0"/>
              <a:t>No </a:t>
            </a:r>
            <a:r>
              <a:rPr lang="es-ES" sz="2400" b="1" dirty="0" smtClean="0"/>
              <a:t>se desalienten </a:t>
            </a:r>
            <a:r>
              <a:rPr lang="es-ES" sz="2400" dirty="0"/>
              <a:t>ante las dificultades que presenta el desafío educativo. </a:t>
            </a:r>
            <a:r>
              <a:rPr lang="es-ES" sz="2400" b="1" dirty="0"/>
              <a:t>Educa</a:t>
            </a:r>
            <a:r>
              <a:rPr lang="es-ES" sz="2400" dirty="0"/>
              <a:t>r no es una profesión, sino una actitud, un modo de ser; para educar </a:t>
            </a:r>
            <a:r>
              <a:rPr lang="es-ES" sz="2400" b="1" dirty="0"/>
              <a:t>es necesario salir de uno mismo y estar en medio de los jóvenes</a:t>
            </a:r>
            <a:r>
              <a:rPr lang="es-ES" sz="2400" dirty="0"/>
              <a:t>, </a:t>
            </a:r>
            <a:r>
              <a:rPr lang="es-ES" sz="2400" dirty="0" smtClean="0"/>
              <a:t>acompañarlos </a:t>
            </a:r>
            <a:r>
              <a:rPr lang="es-ES" sz="2400" dirty="0"/>
              <a:t>en las etapas de su crecimiento poniéndose a su lado. </a:t>
            </a:r>
            <a:endParaRPr lang="es-ES" sz="2400" dirty="0" smtClean="0"/>
          </a:p>
          <a:p>
            <a:pPr algn="just"/>
            <a:endParaRPr lang="es-ES" sz="2400" dirty="0"/>
          </a:p>
          <a:p>
            <a:pPr algn="just"/>
            <a:r>
              <a:rPr lang="es-ES" sz="2400" b="1" dirty="0" smtClean="0"/>
              <a:t>Dónenles </a:t>
            </a:r>
            <a:r>
              <a:rPr lang="es-ES" sz="2400" b="1" dirty="0"/>
              <a:t>esperanza, optimismo </a:t>
            </a:r>
            <a:r>
              <a:rPr lang="es-ES" sz="2400" dirty="0"/>
              <a:t>para su camino por el mundo. </a:t>
            </a:r>
            <a:r>
              <a:rPr lang="es-ES" sz="2400" dirty="0" smtClean="0"/>
              <a:t>Enséñenles </a:t>
            </a:r>
            <a:r>
              <a:rPr lang="es-ES" sz="2400" dirty="0"/>
              <a:t>a ver la belleza y la bondad de la creación y del hombre, que conserva siempre la impronta del Creador. Pero </a:t>
            </a:r>
            <a:r>
              <a:rPr lang="es-ES" sz="2400" b="1" dirty="0"/>
              <a:t>sobre todo </a:t>
            </a:r>
            <a:r>
              <a:rPr lang="es-ES" sz="2400" b="1" dirty="0" smtClean="0"/>
              <a:t>sean </a:t>
            </a:r>
            <a:r>
              <a:rPr lang="es-ES" sz="2400" b="1" dirty="0"/>
              <a:t>testigos </a:t>
            </a:r>
            <a:r>
              <a:rPr lang="es-ES" sz="2400" dirty="0"/>
              <a:t>con </a:t>
            </a:r>
            <a:r>
              <a:rPr lang="es-ES" sz="2400" dirty="0" smtClean="0"/>
              <a:t>su </a:t>
            </a:r>
            <a:r>
              <a:rPr lang="es-ES" sz="2400" dirty="0"/>
              <a:t>vida de aquello que </a:t>
            </a:r>
            <a:r>
              <a:rPr lang="es-ES" sz="2400" dirty="0" smtClean="0"/>
              <a:t>transmiten. […]”. </a:t>
            </a:r>
          </a:p>
          <a:p>
            <a:pPr algn="just"/>
            <a:endParaRPr lang="es-ES" sz="2400" dirty="0" smtClean="0"/>
          </a:p>
          <a:p>
            <a:pPr algn="r"/>
            <a:r>
              <a:rPr lang="es-ES" sz="1100" dirty="0" smtClean="0"/>
              <a:t>(Papa FRANCISCO, junio de 2013,discurso a los estudiantes de escuelas jesuitas de Italia y Albania).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3168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28624" y="1628800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6600" b="1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“Emergencia educativa”</a:t>
            </a:r>
            <a:endParaRPr lang="es-ES" sz="6600" b="1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10952" y="3830557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i="1" dirty="0" smtClean="0"/>
              <a:t>Avanzar hacia una educación auténtica… que transmita valores y principios vitales…</a:t>
            </a:r>
          </a:p>
          <a:p>
            <a:pPr algn="r"/>
            <a:endParaRPr lang="es-ES" sz="2800" b="1" i="1" dirty="0"/>
          </a:p>
          <a:p>
            <a:pPr algn="r"/>
            <a:r>
              <a:rPr lang="es-ES" sz="2800" b="1" i="1" dirty="0" smtClean="0"/>
              <a:t>Para ayudar a cada persona a crecer… y concurrir en la construcción del bien común…</a:t>
            </a:r>
            <a:endParaRPr lang="es-ES" sz="2800" b="1" i="1" dirty="0"/>
          </a:p>
        </p:txBody>
      </p:sp>
    </p:spTree>
    <p:extLst>
      <p:ext uri="{BB962C8B-B14F-4D97-AF65-F5344CB8AC3E}">
        <p14:creationId xmlns:p14="http://schemas.microsoft.com/office/powerpoint/2010/main" val="330443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2564904"/>
            <a:ext cx="7992888" cy="100811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683568" y="3933056"/>
            <a:ext cx="7992888" cy="23762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971600" y="2708920"/>
            <a:ext cx="77768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REFERENCIAS:</a:t>
            </a:r>
          </a:p>
          <a:p>
            <a:endParaRPr lang="es-ES" sz="4000" b="1" dirty="0" smtClean="0"/>
          </a:p>
          <a:p>
            <a:endParaRPr lang="es-ES" dirty="0"/>
          </a:p>
          <a:p>
            <a:r>
              <a:rPr lang="es-ES" sz="2400" dirty="0" smtClean="0"/>
              <a:t>En el 2015 se celebran </a:t>
            </a:r>
            <a:r>
              <a:rPr lang="es-ES" sz="2400" b="1" dirty="0" smtClean="0"/>
              <a:t>dos aniversarios:</a:t>
            </a:r>
          </a:p>
          <a:p>
            <a:endParaRPr lang="es-ES" dirty="0"/>
          </a:p>
          <a:p>
            <a:pPr marL="1028700" lvl="1" indent="-571500">
              <a:buFont typeface="+mj-lt"/>
              <a:buAutoNum type="romanUcPeriod"/>
            </a:pPr>
            <a:r>
              <a:rPr lang="es-ES" sz="2800" b="1" dirty="0" smtClean="0"/>
              <a:t>GRAVISSIMUM  EDUCATIONIS </a:t>
            </a:r>
            <a:r>
              <a:rPr lang="es-ES" dirty="0" smtClean="0"/>
              <a:t>(50 años).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1028700" lvl="1" indent="-571500">
              <a:buFont typeface="+mj-lt"/>
              <a:buAutoNum type="romanUcPeriod" startAt="2"/>
            </a:pPr>
            <a:r>
              <a:rPr lang="es-ES" sz="2800" b="1" dirty="0" smtClean="0"/>
              <a:t>EX  CORDE  ECCLESIAE </a:t>
            </a:r>
            <a:r>
              <a:rPr lang="es-ES" dirty="0" smtClean="0"/>
              <a:t>(25 años).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27584" y="404664"/>
            <a:ext cx="1008112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899592" y="435441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atin typeface="Arial Black" panose="020B0A04020102020204" pitchFamily="34" charset="0"/>
              </a:rPr>
              <a:t>I</a:t>
            </a:r>
            <a:endParaRPr lang="es-E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3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1916832"/>
            <a:ext cx="7992888" cy="4536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827584" y="764704"/>
            <a:ext cx="6048672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GRAVISSIMUM  EDUCATIONIS </a:t>
            </a:r>
            <a:endParaRPr lang="es-ES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763688" y="2132856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Un documento abierto y dinámico, que es necesario </a:t>
            </a:r>
            <a:r>
              <a:rPr lang="es-ES" sz="2000" b="1" dirty="0" smtClean="0"/>
              <a:t>actualizar</a:t>
            </a:r>
            <a:r>
              <a:rPr lang="es-E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/>
              <a:t>Nuevo escenario</a:t>
            </a:r>
            <a:r>
              <a:rPr lang="es-ES" sz="2000" dirty="0" smtClean="0"/>
              <a:t>. El contexto ha cambiado profundamente.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2000" b="1" dirty="0" smtClean="0"/>
              <a:t>Secularización</a:t>
            </a:r>
            <a:r>
              <a:rPr lang="es-ES" sz="2000" dirty="0" smtClean="0"/>
              <a:t>…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sz="2000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2000" b="1" dirty="0" smtClean="0"/>
              <a:t>Globalización</a:t>
            </a:r>
            <a:r>
              <a:rPr lang="es-ES" sz="2000" dirty="0" smtClean="0"/>
              <a:t>… limita la libertad, agudiza los contrastes…</a:t>
            </a:r>
          </a:p>
          <a:p>
            <a:pPr lvl="1"/>
            <a:r>
              <a:rPr lang="es-ES" sz="2000" dirty="0"/>
              <a:t>	</a:t>
            </a:r>
            <a:r>
              <a:rPr lang="es-ES" sz="2000" dirty="0" smtClean="0"/>
              <a:t>Peligros: fundamentalismo, relativismo…</a:t>
            </a:r>
          </a:p>
          <a:p>
            <a:pPr lvl="1"/>
            <a:endParaRPr lang="es-ES" sz="2000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2000" b="1" dirty="0" smtClean="0"/>
              <a:t>Crisis económica-política</a:t>
            </a:r>
            <a:r>
              <a:rPr lang="es-ES" sz="2000" dirty="0" smtClean="0"/>
              <a:t>…</a:t>
            </a:r>
          </a:p>
          <a:p>
            <a:pPr lvl="1"/>
            <a:r>
              <a:rPr lang="es-ES" sz="2000" dirty="0"/>
              <a:t>	</a:t>
            </a:r>
            <a:r>
              <a:rPr lang="es-ES" sz="2000" dirty="0" smtClean="0"/>
              <a:t>El neoliberalismo…  nefasto para la educación…</a:t>
            </a:r>
          </a:p>
        </p:txBody>
      </p:sp>
    </p:spTree>
    <p:extLst>
      <p:ext uri="{BB962C8B-B14F-4D97-AF65-F5344CB8AC3E}">
        <p14:creationId xmlns:p14="http://schemas.microsoft.com/office/powerpoint/2010/main" val="47213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1124744"/>
            <a:ext cx="7992888" cy="54726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467544" y="404664"/>
            <a:ext cx="6048672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prstClr val="black"/>
                </a:solidFill>
              </a:rPr>
              <a:t>EX  CORDE  ECCLESIAE</a:t>
            </a:r>
            <a:endParaRPr lang="es-ES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124744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Las universidades católicas han de servir a la Sociedad y no sólo a la Iglesia.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Deben ser excelentes y no mediocres.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Promover la investigación científica.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En cuanto católicas, deben: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chemeClr val="bg1"/>
                </a:solidFill>
              </a:rPr>
              <a:t>Poseer inspiración cristiana.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chemeClr val="bg1"/>
                </a:solidFill>
              </a:rPr>
              <a:t>Promover incesante reflexión sobre el conocimiento…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chemeClr val="bg1"/>
                </a:solidFill>
              </a:rPr>
              <a:t>Permanecer fiel al mensaje cristiano…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chemeClr val="bg1"/>
                </a:solidFill>
              </a:rPr>
              <a:t>Ponerse al servicio de la Iglesia y de la sociedad…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chemeClr val="bg1"/>
                </a:solidFill>
              </a:rPr>
              <a:t>Tener una Facultad o una Cátedra de Teología…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ES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chemeClr val="bg1"/>
                </a:solidFill>
              </a:rPr>
              <a:t>Diálogo entre los saberes y la teología…</a:t>
            </a:r>
            <a:endParaRPr lang="es-E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27584" y="5013176"/>
            <a:ext cx="7992888" cy="13681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827584" y="2204864"/>
            <a:ext cx="7992888" cy="24482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2051720" y="404664"/>
            <a:ext cx="7092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¿CÓMO DEBE SER LA ESCUELA CATÓLICA?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99592" y="2204864"/>
            <a:ext cx="78488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/>
              <a:t>Las Escuelas Católicas son lugares de educación para 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2000" b="1" dirty="0" smtClean="0"/>
              <a:t>Vida.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2000" b="1" dirty="0" smtClean="0"/>
              <a:t>Desarrollo cultural.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2000" b="1" dirty="0" smtClean="0"/>
              <a:t>Formación profesional.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2000" b="1" dirty="0" smtClean="0"/>
              <a:t>Compromiso por el bien común.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2000" b="1" dirty="0" smtClean="0"/>
              <a:t>Comprender el presente e imaginar el futuro.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s-ES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s-ES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s-E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</a:rPr>
              <a:t>Deben integrar: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000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400" b="1" dirty="0" smtClean="0">
                <a:solidFill>
                  <a:schemeClr val="bg1"/>
                </a:solidFill>
              </a:rPr>
              <a:t>Investigación – pensamiento – vida.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27584" y="404664"/>
            <a:ext cx="1008112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899592" y="435441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atin typeface="Arial Black" panose="020B0A04020102020204" pitchFamily="34" charset="0"/>
              </a:rPr>
              <a:t>II</a:t>
            </a:r>
            <a:endParaRPr lang="es-E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2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516449"/>
            <a:ext cx="7992888" cy="5849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359532" y="456911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 smtClean="0"/>
          </a:p>
          <a:p>
            <a:r>
              <a:rPr lang="es-ES" sz="2000" b="1" dirty="0" smtClean="0"/>
              <a:t>1.- Construir un contexto educativo.</a:t>
            </a:r>
          </a:p>
          <a:p>
            <a:r>
              <a:rPr lang="es-ES" sz="2000" dirty="0"/>
              <a:t>	</a:t>
            </a:r>
            <a:r>
              <a:rPr lang="es-ES" sz="2000" i="1" dirty="0" smtClean="0"/>
              <a:t>- Clima, calidad delas relaciones y atenciones, testimonio… La MAI</a:t>
            </a:r>
          </a:p>
          <a:p>
            <a:endParaRPr lang="es-ES" sz="1000" dirty="0"/>
          </a:p>
          <a:p>
            <a:r>
              <a:rPr lang="es-ES" sz="2000" b="1" dirty="0" smtClean="0"/>
              <a:t>2.- Introducir a la investigación.</a:t>
            </a:r>
          </a:p>
          <a:p>
            <a:r>
              <a:rPr lang="es-ES" sz="2000" dirty="0" smtClean="0"/>
              <a:t>	</a:t>
            </a:r>
            <a:r>
              <a:rPr lang="es-ES" sz="2000" i="1" dirty="0" smtClean="0"/>
              <a:t>- </a:t>
            </a:r>
            <a:r>
              <a:rPr lang="es-ES" sz="2000" i="1" dirty="0"/>
              <a:t>Conocer e investigar.</a:t>
            </a:r>
          </a:p>
          <a:p>
            <a:endParaRPr lang="es-ES" sz="1000" dirty="0"/>
          </a:p>
          <a:p>
            <a:r>
              <a:rPr lang="es-ES" sz="2000" b="1" dirty="0" smtClean="0"/>
              <a:t>3.- Hacer de la enseñanza un instrumento de educación.</a:t>
            </a:r>
          </a:p>
          <a:p>
            <a:r>
              <a:rPr lang="es-ES" sz="2000" dirty="0"/>
              <a:t>	</a:t>
            </a:r>
            <a:r>
              <a:rPr lang="es-ES" sz="2000" i="1" dirty="0"/>
              <a:t>- Importa casi más el “cómo” que el “qué” se aprende.</a:t>
            </a:r>
          </a:p>
          <a:p>
            <a:endParaRPr lang="es-ES" sz="1000" i="1" dirty="0"/>
          </a:p>
          <a:p>
            <a:r>
              <a:rPr lang="es-ES" sz="2000" b="1" dirty="0" smtClean="0"/>
              <a:t>4.- La centralidad de la persona que aprende.</a:t>
            </a:r>
          </a:p>
          <a:p>
            <a:r>
              <a:rPr lang="es-ES" sz="2000" dirty="0"/>
              <a:t>	</a:t>
            </a:r>
            <a:r>
              <a:rPr lang="es-ES" sz="2000" i="1" dirty="0" smtClean="0"/>
              <a:t>- Vincular escuela y vida, sentido de responsabilidad y ciudadanía.</a:t>
            </a:r>
            <a:endParaRPr lang="es-ES" sz="2000" i="1" dirty="0"/>
          </a:p>
          <a:p>
            <a:endParaRPr lang="es-ES" sz="1000" dirty="0" smtClean="0"/>
          </a:p>
          <a:p>
            <a:r>
              <a:rPr lang="es-ES" sz="2000" b="1" dirty="0" smtClean="0"/>
              <a:t>5.- Reconocimiento, respeto y valoración de la diversidad.</a:t>
            </a:r>
          </a:p>
          <a:p>
            <a:r>
              <a:rPr lang="es-ES" sz="2000" dirty="0"/>
              <a:t>	</a:t>
            </a:r>
            <a:r>
              <a:rPr lang="es-ES" sz="2000" i="1" dirty="0" smtClean="0"/>
              <a:t>- Escuela inclusiva. Atención y ternura.</a:t>
            </a:r>
          </a:p>
          <a:p>
            <a:endParaRPr lang="es-ES" sz="1000" i="1" dirty="0"/>
          </a:p>
          <a:p>
            <a:r>
              <a:rPr lang="es-ES" sz="2000" b="1" dirty="0" smtClean="0"/>
              <a:t>6.- El pluralismo de las instituciones educativas.</a:t>
            </a:r>
          </a:p>
          <a:p>
            <a:r>
              <a:rPr lang="es-ES" sz="2000" i="1" dirty="0" smtClean="0"/>
              <a:t>	- Dialogar con otras instituciones. Actitud de escucha y confrontación.</a:t>
            </a:r>
            <a:endParaRPr lang="es-ES" sz="2000" i="1" dirty="0"/>
          </a:p>
          <a:p>
            <a:endParaRPr lang="es-ES" sz="1000" b="1" dirty="0"/>
          </a:p>
          <a:p>
            <a:r>
              <a:rPr lang="es-ES" sz="2000" b="1" dirty="0" smtClean="0"/>
              <a:t>7.- La formación de los maestros y docentes.</a:t>
            </a:r>
          </a:p>
          <a:p>
            <a:r>
              <a:rPr lang="es-ES" sz="2000" i="1" dirty="0" smtClean="0"/>
              <a:t>	- CRUCIAL la formación de los docentes, directivos.</a:t>
            </a:r>
            <a:endParaRPr lang="es-ES" sz="2000" i="1" dirty="0"/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405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27584" y="5013176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827584" y="2204864"/>
            <a:ext cx="7992888" cy="24482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2195736" y="404664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LOS DESAFÍOS EDUCATIVOS </a:t>
            </a:r>
          </a:p>
          <a:p>
            <a:r>
              <a:rPr lang="es-ES" sz="32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HOY Y MAÑANA.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99592" y="2160146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 smtClean="0"/>
              <a:t>La educación necesita una gran alianza entre los padres y todos los educadores.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 smtClean="0"/>
              <a:t>La educación no es sólo conocimiento, es también experiencia.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 smtClean="0"/>
              <a:t>La educación está basada en la participación:</a:t>
            </a:r>
          </a:p>
          <a:p>
            <a:pPr lvl="1" algn="just"/>
            <a:r>
              <a:rPr lang="es-ES" sz="2000" b="1" i="1" dirty="0" smtClean="0"/>
              <a:t>-Inteligencia compartida, interdependencia, diálogo, don, ejemplo, colaboración, reciprocidad.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27584" y="404664"/>
            <a:ext cx="1080120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827584" y="43544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>
                <a:latin typeface="Arial Black" panose="020B0A04020102020204" pitchFamily="34" charset="0"/>
              </a:rPr>
              <a:t>III</a:t>
            </a:r>
            <a:endParaRPr lang="es-ES" sz="6000" dirty="0">
              <a:latin typeface="Arial Black" panose="020B0A040201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71600" y="522920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 panose="020B0A04020102020204" pitchFamily="34" charset="0"/>
              </a:rPr>
              <a:t>a)  El desafío de la IDENTIDAD.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5157192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683568" y="5373216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 Black" panose="020B0A04020102020204" pitchFamily="34" charset="0"/>
              </a:rPr>
              <a:t>g</a:t>
            </a:r>
            <a:r>
              <a:rPr lang="es-ES" sz="2000" dirty="0" smtClean="0">
                <a:latin typeface="Arial Black" panose="020B0A04020102020204" pitchFamily="34" charset="0"/>
              </a:rPr>
              <a:t>)  Desafíos PASTORALES.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476672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683568" y="692696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 Black" panose="020B0A04020102020204" pitchFamily="34" charset="0"/>
              </a:rPr>
              <a:t>b</a:t>
            </a:r>
            <a:r>
              <a:rPr lang="es-ES" sz="2000" dirty="0" smtClean="0">
                <a:latin typeface="Arial Black" panose="020B0A04020102020204" pitchFamily="34" charset="0"/>
              </a:rPr>
              <a:t>)  El desafío de la COMUNIDAD EDUCATIVA.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1412776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683568" y="162880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 Black" panose="020B0A04020102020204" pitchFamily="34" charset="0"/>
              </a:rPr>
              <a:t>c</a:t>
            </a:r>
            <a:r>
              <a:rPr lang="es-ES" sz="2000" dirty="0" smtClean="0">
                <a:latin typeface="Arial Black" panose="020B0A04020102020204" pitchFamily="34" charset="0"/>
              </a:rPr>
              <a:t>)  El desafío del DIÁLOGO.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60392" y="2348880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704408" y="2564904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 Black" panose="020B0A04020102020204" pitchFamily="34" charset="0"/>
              </a:rPr>
              <a:t>d</a:t>
            </a:r>
            <a:r>
              <a:rPr lang="es-ES" sz="2000" dirty="0" smtClean="0">
                <a:latin typeface="Arial Black" panose="020B0A04020102020204" pitchFamily="34" charset="0"/>
              </a:rPr>
              <a:t>)  El desafío de la SOCIEDAD DEL APRENDIZAJE.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39552" y="3284984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683568" y="350100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 Black" panose="020B0A04020102020204" pitchFamily="34" charset="0"/>
              </a:rPr>
              <a:t>e</a:t>
            </a:r>
            <a:r>
              <a:rPr lang="es-ES" sz="2000" dirty="0" smtClean="0">
                <a:latin typeface="Arial Black" panose="020B0A04020102020204" pitchFamily="34" charset="0"/>
              </a:rPr>
              <a:t>)  El desafío de la EDUCACIÓN INTEGRAL.</a:t>
            </a:r>
            <a:endParaRPr lang="es-ES" sz="2000" dirty="0">
              <a:latin typeface="Arial Black" panose="020B0A0402010202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60392" y="4221088"/>
            <a:ext cx="799288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04408" y="443711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 Black" panose="020B0A04020102020204" pitchFamily="34" charset="0"/>
              </a:rPr>
              <a:t>f</a:t>
            </a:r>
            <a:r>
              <a:rPr lang="es-ES" sz="2000" dirty="0" smtClean="0">
                <a:latin typeface="Arial Black" panose="020B0A04020102020204" pitchFamily="34" charset="0"/>
              </a:rPr>
              <a:t>)  El desafío de la FALTA DE MEDIOS Y RECURSOS.</a:t>
            </a:r>
            <a:endParaRPr lang="es-E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575</Words>
  <Application>Microsoft Office PowerPoint</Application>
  <PresentationFormat>Presentación en pantalla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Antonio</dc:creator>
  <cp:lastModifiedBy>OSCAR SANTIAGO RIGONI</cp:lastModifiedBy>
  <cp:revision>29</cp:revision>
  <dcterms:created xsi:type="dcterms:W3CDTF">2014-04-20T12:54:49Z</dcterms:created>
  <dcterms:modified xsi:type="dcterms:W3CDTF">2015-05-16T01:29:14Z</dcterms:modified>
</cp:coreProperties>
</file>