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82" r:id="rId5"/>
    <p:sldId id="278" r:id="rId6"/>
    <p:sldId id="279" r:id="rId7"/>
    <p:sldId id="280" r:id="rId8"/>
    <p:sldId id="277" r:id="rId9"/>
    <p:sldId id="281" r:id="rId10"/>
    <p:sldId id="258" r:id="rId11"/>
    <p:sldId id="259" r:id="rId12"/>
    <p:sldId id="260" r:id="rId13"/>
    <p:sldId id="261" r:id="rId14"/>
    <p:sldId id="262" r:id="rId15"/>
    <p:sldId id="264" r:id="rId16"/>
    <p:sldId id="265" r:id="rId17"/>
    <p:sldId id="266" r:id="rId18"/>
    <p:sldId id="267" r:id="rId19"/>
    <p:sldId id="268" r:id="rId20"/>
    <p:sldId id="269" r:id="rId21"/>
    <p:sldId id="271" r:id="rId22"/>
    <p:sldId id="272" r:id="rId23"/>
    <p:sldId id="273" r:id="rId24"/>
    <p:sldId id="274" r:id="rId25"/>
    <p:sldId id="275"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52216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41558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FA067F-21A6-490C-8CC2-6BFBACB95976}"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258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D0D85CE-7772-420D-9EAB-7202F5D2A5E9}" type="datetimeFigureOut">
              <a:rPr lang="es-ES" smtClean="0"/>
              <a:t>03/10/2015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2148627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D0D85CE-7772-420D-9EAB-7202F5D2A5E9}" type="datetimeFigureOut">
              <a:rPr lang="es-ES" smtClean="0"/>
              <a:t>03/10/2015</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FA067F-21A6-490C-8CC2-6BFBACB95976}"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182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D0D85CE-7772-420D-9EAB-7202F5D2A5E9}" type="datetimeFigureOut">
              <a:rPr lang="es-ES" smtClean="0"/>
              <a:t>03/10/2015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1572878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311777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69749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130501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0D85CE-7772-420D-9EAB-7202F5D2A5E9}" type="datetimeFigureOut">
              <a:rPr lang="es-ES" smtClean="0"/>
              <a:t>03/10/2015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41319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D0D85CE-7772-420D-9EAB-7202F5D2A5E9}" type="datetimeFigureOut">
              <a:rPr lang="es-ES" smtClean="0"/>
              <a:t>03/10/2015</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197386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D0D85CE-7772-420D-9EAB-7202F5D2A5E9}" type="datetimeFigureOut">
              <a:rPr lang="es-ES" smtClean="0"/>
              <a:t>03/10/2015</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110194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D0D85CE-7772-420D-9EAB-7202F5D2A5E9}" type="datetimeFigureOut">
              <a:rPr lang="es-ES" smtClean="0"/>
              <a:t>03/10/2015</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26022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D85CE-7772-420D-9EAB-7202F5D2A5E9}" type="datetimeFigureOut">
              <a:rPr lang="es-ES" smtClean="0"/>
              <a:t>03/10/2015</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294043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D85CE-7772-420D-9EAB-7202F5D2A5E9}" type="datetimeFigureOut">
              <a:rPr lang="es-ES" smtClean="0"/>
              <a:t>03/10/2015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46128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D85CE-7772-420D-9EAB-7202F5D2A5E9}" type="datetimeFigureOut">
              <a:rPr lang="es-ES" smtClean="0"/>
              <a:t>03/10/2015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FA067F-21A6-490C-8CC2-6BFBACB95976}" type="slidenum">
              <a:rPr lang="es-ES" smtClean="0"/>
              <a:t>‹Nº›</a:t>
            </a:fld>
            <a:endParaRPr lang="es-ES"/>
          </a:p>
        </p:txBody>
      </p:sp>
    </p:spTree>
    <p:extLst>
      <p:ext uri="{BB962C8B-B14F-4D97-AF65-F5344CB8AC3E}">
        <p14:creationId xmlns:p14="http://schemas.microsoft.com/office/powerpoint/2010/main" val="359307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D0D85CE-7772-420D-9EAB-7202F5D2A5E9}" type="datetimeFigureOut">
              <a:rPr lang="es-ES" smtClean="0"/>
              <a:t>03/10/2015</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FA067F-21A6-490C-8CC2-6BFBACB95976}" type="slidenum">
              <a:rPr lang="es-ES" smtClean="0"/>
              <a:t>‹Nº›</a:t>
            </a:fld>
            <a:endParaRPr lang="es-ES"/>
          </a:p>
        </p:txBody>
      </p:sp>
    </p:spTree>
    <p:extLst>
      <p:ext uri="{BB962C8B-B14F-4D97-AF65-F5344CB8AC3E}">
        <p14:creationId xmlns:p14="http://schemas.microsoft.com/office/powerpoint/2010/main" val="241314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12.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22567" y="3040085"/>
            <a:ext cx="9239002" cy="1959429"/>
          </a:xfrm>
        </p:spPr>
        <p:txBody>
          <a:bodyPr>
            <a:normAutofit fontScale="90000"/>
          </a:bodyPr>
          <a:lstStyle/>
          <a:p>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000" dirty="0" smtClean="0"/>
              <a:t/>
            </a:r>
            <a:br>
              <a:rPr lang="es-ES" sz="2000" dirty="0" smtClean="0"/>
            </a:br>
            <a:r>
              <a:rPr lang="es-ES" sz="4900" b="1" i="1" dirty="0"/>
              <a:t>PERFIL DEL EDUCADOR</a:t>
            </a:r>
            <a:r>
              <a:rPr lang="es-ES" sz="4900" dirty="0"/>
              <a:t/>
            </a:r>
            <a:br>
              <a:rPr lang="es-ES" sz="4900" dirty="0"/>
            </a:br>
            <a:r>
              <a:rPr lang="es-ES" sz="4900" b="1" i="1" dirty="0"/>
              <a:t>DESDE LA PEDAGOGIA DE JESÚS</a:t>
            </a:r>
            <a:r>
              <a:rPr lang="es-ES" sz="2000" b="1" i="1" dirty="0"/>
              <a:t/>
            </a:r>
            <a:br>
              <a:rPr lang="es-ES" sz="2000" b="1" i="1" dirty="0"/>
            </a:br>
            <a:r>
              <a:rPr lang="es-ES" sz="2000" b="1" i="1" dirty="0"/>
              <a:t> </a:t>
            </a:r>
            <a:r>
              <a:rPr lang="es-ES" sz="2000" dirty="0"/>
              <a:t/>
            </a:r>
            <a:br>
              <a:rPr lang="es-ES" sz="2000" dirty="0"/>
            </a:br>
            <a:r>
              <a:rPr lang="es-ES" sz="2000" dirty="0"/>
              <a:t/>
            </a:r>
            <a:br>
              <a:rPr lang="es-ES" sz="2000" dirty="0"/>
            </a:br>
            <a:r>
              <a:rPr lang="es-ES" sz="2000" dirty="0"/>
              <a:t/>
            </a:r>
            <a:br>
              <a:rPr lang="es-ES" sz="2000" dirty="0"/>
            </a:br>
            <a:r>
              <a:rPr lang="es-ES" sz="2000" dirty="0"/>
              <a:t/>
            </a:r>
            <a:br>
              <a:rPr lang="es-ES" sz="2000" dirty="0"/>
            </a:br>
            <a:endParaRPr lang="es-ES" sz="20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422566" y="4777379"/>
            <a:ext cx="9239003" cy="1126283"/>
          </a:xfrm>
        </p:spPr>
        <p:txBody>
          <a:bodyPr>
            <a:normAutofit/>
          </a:bodyPr>
          <a:lstStyle/>
          <a:p>
            <a:r>
              <a:rPr lang="es-ES" sz="2300" b="1" i="1" dirty="0"/>
              <a:t>ENCUENTRO DE EDUCADORES EVANGELIZADORES VISENTINOS</a:t>
            </a:r>
            <a:r>
              <a:rPr lang="es-ES" sz="1400" dirty="0"/>
              <a:t/>
            </a:r>
            <a:br>
              <a:rPr lang="es-ES" sz="1400" dirty="0"/>
            </a:br>
            <a:r>
              <a:rPr lang="es-ES" sz="2000" i="1" dirty="0"/>
              <a:t>San Antonio de Arredondo, octubre 2015</a:t>
            </a:r>
            <a:endParaRPr lang="es-ES" sz="2000" i="1" dirty="0">
              <a:solidFill>
                <a:schemeClr val="tx1"/>
              </a:solidFill>
            </a:endParaRPr>
          </a:p>
        </p:txBody>
      </p:sp>
    </p:spTree>
    <p:extLst>
      <p:ext uri="{BB962C8B-B14F-4D97-AF65-F5344CB8AC3E}">
        <p14:creationId xmlns:p14="http://schemas.microsoft.com/office/powerpoint/2010/main" val="3766932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11927" y="700641"/>
            <a:ext cx="6483926" cy="5329331"/>
          </a:xfrm>
        </p:spPr>
        <p:txBody>
          <a:bodyPr>
            <a:noAutofit/>
          </a:bodyPr>
          <a:lstStyle/>
          <a:p>
            <a:pPr marL="0" indent="0">
              <a:buNone/>
            </a:pPr>
            <a:r>
              <a:rPr lang="es-ES" sz="2100" dirty="0"/>
              <a:t>Todo lo anterior, más que </a:t>
            </a:r>
            <a:r>
              <a:rPr lang="es-ES" sz="2100" dirty="0" smtClean="0"/>
              <a:t>fatalidad, es </a:t>
            </a:r>
            <a:r>
              <a:rPr lang="es-ES" sz="2100" dirty="0"/>
              <a:t>creación </a:t>
            </a:r>
            <a:r>
              <a:rPr lang="es-ES" sz="2100" dirty="0" smtClean="0"/>
              <a:t>humana, es posibilidad. </a:t>
            </a:r>
            <a:r>
              <a:rPr lang="es-ES" sz="2100" dirty="0"/>
              <a:t>A</a:t>
            </a:r>
            <a:r>
              <a:rPr lang="es-ES" sz="2100" dirty="0" smtClean="0"/>
              <a:t>nte </a:t>
            </a:r>
            <a:r>
              <a:rPr lang="es-ES" sz="2100" dirty="0"/>
              <a:t>este panorama debemos tener una esperanza, un horizonte donde se ponga al humanismo en el centro</a:t>
            </a:r>
            <a:r>
              <a:rPr lang="es-ES" sz="2100" dirty="0" smtClean="0"/>
              <a:t>.</a:t>
            </a:r>
          </a:p>
          <a:p>
            <a:pPr marL="0" indent="0">
              <a:buNone/>
            </a:pPr>
            <a:r>
              <a:rPr lang="es-ES" sz="2100" dirty="0" smtClean="0"/>
              <a:t>Nuestro </a:t>
            </a:r>
            <a:r>
              <a:rPr lang="es-ES" sz="2100" dirty="0"/>
              <a:t>trabajo es un trabajo en torno a una utopía </a:t>
            </a:r>
            <a:r>
              <a:rPr lang="es-ES" sz="2100" dirty="0" smtClean="0"/>
              <a:t>que nace y se alimenta de una reflexión educativa pastoral y nos </a:t>
            </a:r>
            <a:r>
              <a:rPr lang="es-ES" sz="2100" dirty="0"/>
              <a:t>motiva a una </a:t>
            </a:r>
            <a:r>
              <a:rPr lang="es-ES" sz="2100" dirty="0" smtClean="0"/>
              <a:t>humanización </a:t>
            </a:r>
            <a:r>
              <a:rPr lang="es-ES" sz="2100" dirty="0"/>
              <a:t>que nos lleva a la dignificación de la persona como hijo de Dios.</a:t>
            </a:r>
          </a:p>
          <a:p>
            <a:pPr marL="0" indent="0">
              <a:buNone/>
            </a:pPr>
            <a:r>
              <a:rPr lang="es-ES" sz="2100" dirty="0" smtClean="0"/>
              <a:t>¿Qué </a:t>
            </a:r>
            <a:r>
              <a:rPr lang="es-ES" sz="2100" dirty="0"/>
              <a:t>motor, qué dinámica, qué intencionalidad? Debemos cambiarle de motor, de </a:t>
            </a:r>
            <a:r>
              <a:rPr lang="es-ES" sz="2100" dirty="0" smtClean="0"/>
              <a:t>intencionalidad, de dinámica a la realidad… Es </a:t>
            </a:r>
            <a:r>
              <a:rPr lang="es-ES" sz="2100" dirty="0"/>
              <a:t>ahí donde nuestra </a:t>
            </a:r>
            <a:r>
              <a:rPr lang="es-ES" sz="2100" dirty="0" smtClean="0"/>
              <a:t>labor educativa </a:t>
            </a:r>
            <a:r>
              <a:rPr lang="es-ES" sz="2100" dirty="0"/>
              <a:t>pastoral cobra </a:t>
            </a:r>
            <a:r>
              <a:rPr lang="es-ES" sz="2100" dirty="0" smtClean="0"/>
              <a:t>una importancia insustituible, </a:t>
            </a:r>
            <a:r>
              <a:rPr lang="es-ES" sz="2100" dirty="0"/>
              <a:t>porque somos los encargados de definir el horizonte. </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9742" t="-41" r="9404"/>
          <a:stretch/>
        </p:blipFill>
        <p:spPr>
          <a:xfrm>
            <a:off x="8395853" y="581891"/>
            <a:ext cx="3800104" cy="5628904"/>
          </a:xfrm>
          <a:prstGeom prst="rect">
            <a:avLst/>
          </a:prstGeom>
        </p:spPr>
      </p:pic>
    </p:spTree>
    <p:extLst>
      <p:ext uri="{BB962C8B-B14F-4D97-AF65-F5344CB8AC3E}">
        <p14:creationId xmlns:p14="http://schemas.microsoft.com/office/powerpoint/2010/main" val="2781725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06931" y="712520"/>
            <a:ext cx="7356766" cy="5707723"/>
          </a:xfrm>
        </p:spPr>
        <p:txBody>
          <a:bodyPr>
            <a:normAutofit fontScale="92500" lnSpcReduction="10000"/>
          </a:bodyPr>
          <a:lstStyle/>
          <a:p>
            <a:pPr marL="0" indent="0">
              <a:buNone/>
            </a:pPr>
            <a:r>
              <a:rPr lang="es-ES" sz="2300" dirty="0" smtClean="0"/>
              <a:t>Para </a:t>
            </a:r>
            <a:r>
              <a:rPr lang="es-ES" sz="2300" dirty="0"/>
              <a:t>definir el </a:t>
            </a:r>
            <a:r>
              <a:rPr lang="es-ES" sz="2300" dirty="0" smtClean="0"/>
              <a:t>horizonte propongo </a:t>
            </a:r>
            <a:r>
              <a:rPr lang="es-ES" sz="2300" dirty="0"/>
              <a:t>l</a:t>
            </a:r>
            <a:r>
              <a:rPr lang="es-ES" sz="2300" dirty="0" smtClean="0"/>
              <a:t>os siguientes pilares</a:t>
            </a:r>
            <a:r>
              <a:rPr lang="es-ES" sz="2300" dirty="0"/>
              <a:t>:</a:t>
            </a:r>
          </a:p>
          <a:p>
            <a:pPr lvl="0"/>
            <a:r>
              <a:rPr lang="es-ES" sz="2300" u="sng" dirty="0"/>
              <a:t>Primacía evangélica, prioridad del humanismo</a:t>
            </a:r>
            <a:r>
              <a:rPr lang="es-ES" sz="2300" dirty="0"/>
              <a:t>. </a:t>
            </a:r>
            <a:r>
              <a:rPr lang="es-ES" sz="2300" dirty="0" smtClean="0"/>
              <a:t>Volver </a:t>
            </a:r>
            <a:r>
              <a:rPr lang="es-ES" sz="2300" dirty="0"/>
              <a:t>a poner la persona en el centro como motivo principal de organización del mundo.</a:t>
            </a:r>
          </a:p>
          <a:p>
            <a:pPr lvl="0"/>
            <a:r>
              <a:rPr lang="es-ES" sz="2300" u="sng" dirty="0"/>
              <a:t>Volver al primado de la ciudadanía y la </a:t>
            </a:r>
            <a:r>
              <a:rPr lang="es-ES" sz="2300" u="sng" dirty="0" smtClean="0"/>
              <a:t>política</a:t>
            </a:r>
            <a:r>
              <a:rPr lang="es-ES" sz="2300" dirty="0"/>
              <a:t>.</a:t>
            </a:r>
            <a:r>
              <a:rPr lang="es-ES" sz="2300" dirty="0" smtClean="0"/>
              <a:t> </a:t>
            </a:r>
            <a:r>
              <a:rPr lang="es-ES" sz="2300" dirty="0"/>
              <a:t>Responsabilidad ciudadana de participación activa en los destinos de la ciudad y del mundo que tenemos</a:t>
            </a:r>
            <a:r>
              <a:rPr lang="es-ES" sz="2300" dirty="0" smtClean="0"/>
              <a:t>. Despertar grandes deseos mediante la visualización de objetivos heroicos.</a:t>
            </a:r>
            <a:endParaRPr lang="es-ES" sz="2300" dirty="0"/>
          </a:p>
          <a:p>
            <a:pPr lvl="0"/>
            <a:r>
              <a:rPr lang="es-ES" sz="2300" u="sng" dirty="0"/>
              <a:t>Prioridad de la ética de los grandes </a:t>
            </a:r>
            <a:r>
              <a:rPr lang="es-ES" sz="2300" u="sng" dirty="0" smtClean="0"/>
              <a:t>valores</a:t>
            </a:r>
            <a:r>
              <a:rPr lang="es-ES" sz="2300" dirty="0"/>
              <a:t>.</a:t>
            </a:r>
            <a:r>
              <a:rPr lang="es-ES" sz="2300" dirty="0" smtClean="0"/>
              <a:t> </a:t>
            </a:r>
            <a:r>
              <a:rPr lang="es-ES" sz="2300" dirty="0"/>
              <a:t>Valores, fundamentales que ha de orientar a la persona. La </a:t>
            </a:r>
            <a:r>
              <a:rPr lang="es-ES" sz="2300" dirty="0" smtClean="0"/>
              <a:t>vida. Una nueva </a:t>
            </a:r>
            <a:r>
              <a:rPr lang="es-ES" sz="2300" dirty="0"/>
              <a:t>actitud ecológica frente a la muerte del </a:t>
            </a:r>
            <a:r>
              <a:rPr lang="es-ES" sz="2300" dirty="0" smtClean="0"/>
              <a:t>Cosmos. El </a:t>
            </a:r>
            <a:r>
              <a:rPr lang="es-ES" sz="2300" dirty="0"/>
              <a:t>bien común frente a la exasperación del individualismo, la ética de la solidaridad que supera las formas asistencialistas, </a:t>
            </a:r>
            <a:r>
              <a:rPr lang="es-ES" sz="2300" dirty="0" smtClean="0"/>
              <a:t>paternalistas. </a:t>
            </a:r>
            <a:r>
              <a:rPr lang="es-ES" sz="2300" dirty="0"/>
              <a:t>L</a:t>
            </a:r>
            <a:r>
              <a:rPr lang="es-ES" sz="2300" dirty="0" smtClean="0"/>
              <a:t>a </a:t>
            </a:r>
            <a:r>
              <a:rPr lang="es-ES" sz="2300" dirty="0"/>
              <a:t>solidaridad</a:t>
            </a:r>
            <a:r>
              <a:rPr lang="es-ES" sz="2300" dirty="0" smtClean="0"/>
              <a:t>. La magnanimidad (no tener límite para lo grande pero contentarse con lo pequeño).</a:t>
            </a:r>
            <a:endParaRPr lang="es-ES" sz="2300" dirty="0"/>
          </a:p>
          <a:p>
            <a:pPr marL="0" indent="0">
              <a:buNone/>
            </a:pPr>
            <a:endParaRPr lang="es-ES" sz="21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696" y="554654"/>
            <a:ext cx="2286000" cy="163982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821" y="2194493"/>
            <a:ext cx="2292268" cy="275753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1820" y="4955012"/>
            <a:ext cx="2292269" cy="1512732"/>
          </a:xfrm>
          <a:prstGeom prst="rect">
            <a:avLst/>
          </a:prstGeom>
        </p:spPr>
      </p:pic>
    </p:spTree>
    <p:extLst>
      <p:ext uri="{BB962C8B-B14F-4D97-AF65-F5344CB8AC3E}">
        <p14:creationId xmlns:p14="http://schemas.microsoft.com/office/powerpoint/2010/main" val="2183453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025" y="-11875"/>
            <a:ext cx="1803849" cy="1983179"/>
          </a:xfrm>
          <a:prstGeom prst="rect">
            <a:avLst/>
          </a:prstGeom>
        </p:spPr>
      </p:pic>
      <p:sp>
        <p:nvSpPr>
          <p:cNvPr id="3" name="Marcador de contenido 2"/>
          <p:cNvSpPr>
            <a:spLocks noGrp="1"/>
          </p:cNvSpPr>
          <p:nvPr>
            <p:ph idx="1"/>
          </p:nvPr>
        </p:nvSpPr>
        <p:spPr>
          <a:xfrm>
            <a:off x="2196930" y="2514347"/>
            <a:ext cx="9630893" cy="2912675"/>
          </a:xfrm>
        </p:spPr>
        <p:txBody>
          <a:bodyPr>
            <a:normAutofit fontScale="92500" lnSpcReduction="10000"/>
          </a:bodyPr>
          <a:lstStyle/>
          <a:p>
            <a:pPr marL="0" indent="0">
              <a:buNone/>
            </a:pPr>
            <a:endParaRPr lang="es-ES" dirty="0"/>
          </a:p>
          <a:p>
            <a:r>
              <a:rPr lang="es-ES" dirty="0"/>
              <a:t>¿</a:t>
            </a:r>
            <a:r>
              <a:rPr lang="es-ES" dirty="0" err="1"/>
              <a:t>ONGs</a:t>
            </a:r>
            <a:r>
              <a:rPr lang="es-ES" dirty="0"/>
              <a:t>? ¿</a:t>
            </a:r>
            <a:r>
              <a:rPr lang="es-ES" dirty="0" smtClean="0"/>
              <a:t>MMC?.........................................................................................................................</a:t>
            </a:r>
            <a:endParaRPr lang="es-ES" dirty="0"/>
          </a:p>
          <a:p>
            <a:pPr lvl="0"/>
            <a:r>
              <a:rPr lang="es-ES" dirty="0" smtClean="0"/>
              <a:t>Ecumenismo. Diversidad. Tolerancia……..……………………………………………….………..</a:t>
            </a:r>
            <a:endParaRPr lang="es-ES" dirty="0"/>
          </a:p>
          <a:p>
            <a:pPr lvl="0"/>
            <a:r>
              <a:rPr lang="es-ES" dirty="0"/>
              <a:t>Comunicación alternativa desde la </a:t>
            </a:r>
            <a:r>
              <a:rPr lang="es-ES" dirty="0" smtClean="0"/>
              <a:t>solidaridad: Internet………………………………...……</a:t>
            </a:r>
            <a:endParaRPr lang="es-ES" dirty="0"/>
          </a:p>
          <a:p>
            <a:pPr lvl="0"/>
            <a:r>
              <a:rPr lang="es-ES" dirty="0"/>
              <a:t>Toma de conciencia de ser ciudadanos del mundo. </a:t>
            </a:r>
            <a:r>
              <a:rPr lang="es-ES" dirty="0" smtClean="0"/>
              <a:t>Cada día tenemos </a:t>
            </a:r>
            <a:r>
              <a:rPr lang="es-ES" dirty="0"/>
              <a:t>la tarea </a:t>
            </a:r>
            <a:r>
              <a:rPr lang="es-ES" dirty="0" smtClean="0"/>
              <a:t>de pensar </a:t>
            </a:r>
            <a:r>
              <a:rPr lang="es-ES" dirty="0"/>
              <a:t>y sentir globalmente y actuar localmente. E</a:t>
            </a:r>
            <a:r>
              <a:rPr lang="es-ES" dirty="0" smtClean="0"/>
              <a:t>s </a:t>
            </a:r>
            <a:r>
              <a:rPr lang="es-ES" dirty="0"/>
              <a:t>un nuevo </a:t>
            </a:r>
            <a:r>
              <a:rPr lang="es-ES" dirty="0" smtClean="0"/>
              <a:t>paradigma……….……...</a:t>
            </a:r>
            <a:endParaRPr lang="es-ES" dirty="0"/>
          </a:p>
          <a:p>
            <a:r>
              <a:rPr lang="es-ES" dirty="0" smtClean="0"/>
              <a:t>………………………………………………………………………………………………...…………….</a:t>
            </a:r>
            <a:endParaRPr lang="es-ES" dirty="0"/>
          </a:p>
          <a:p>
            <a:pPr marL="0" indent="0">
              <a:buNone/>
            </a:pPr>
            <a:r>
              <a:rPr lang="es-ES" sz="2000" b="1" dirty="0" smtClean="0"/>
              <a:t>¿QUÉ SIGNOS ESPERANZADORES EN LA REALIDAD </a:t>
            </a:r>
            <a:r>
              <a:rPr lang="es-ES" sz="2000" b="1" dirty="0"/>
              <a:t>LOCAL, NACIONAL Y MUNDIAL?</a:t>
            </a:r>
            <a:endParaRPr lang="es-ES" sz="2000" dirty="0"/>
          </a:p>
        </p:txBody>
      </p:sp>
      <p:sp>
        <p:nvSpPr>
          <p:cNvPr id="2" name="Rectángulo 1"/>
          <p:cNvSpPr/>
          <p:nvPr/>
        </p:nvSpPr>
        <p:spPr>
          <a:xfrm>
            <a:off x="2101929" y="760021"/>
            <a:ext cx="9512133" cy="1754326"/>
          </a:xfrm>
          <a:prstGeom prst="rect">
            <a:avLst/>
          </a:prstGeom>
        </p:spPr>
        <p:txBody>
          <a:bodyPr wrap="square">
            <a:spAutoFit/>
          </a:bodyPr>
          <a:lstStyle/>
          <a:p>
            <a:pPr algn="just">
              <a:spcAft>
                <a:spcPts val="0"/>
              </a:spcAft>
            </a:pPr>
            <a:r>
              <a:rPr lang="es-ES" sz="3600" b="1" dirty="0">
                <a:latin typeface="Century Gothic" panose="020B0502020202020204" pitchFamily="34" charset="0"/>
                <a:ea typeface="Times New Roman" panose="02020603050405020304" pitchFamily="18" charset="0"/>
              </a:rPr>
              <a:t>¿CUALES SON </a:t>
            </a:r>
            <a:endParaRPr lang="es-ES" sz="3600" b="1" dirty="0" smtClean="0">
              <a:latin typeface="Century Gothic" panose="020B0502020202020204" pitchFamily="34" charset="0"/>
              <a:ea typeface="Times New Roman" panose="02020603050405020304" pitchFamily="18" charset="0"/>
            </a:endParaRPr>
          </a:p>
          <a:p>
            <a:pPr algn="just">
              <a:spcAft>
                <a:spcPts val="0"/>
              </a:spcAft>
            </a:pPr>
            <a:r>
              <a:rPr lang="es-ES" sz="3600" b="1" dirty="0" smtClean="0">
                <a:latin typeface="Century Gothic" panose="020B0502020202020204" pitchFamily="34" charset="0"/>
                <a:ea typeface="Times New Roman" panose="02020603050405020304" pitchFamily="18" charset="0"/>
              </a:rPr>
              <a:t>LOS </a:t>
            </a:r>
            <a:r>
              <a:rPr lang="es-ES" sz="3600" b="1" dirty="0">
                <a:latin typeface="Century Gothic" panose="020B0502020202020204" pitchFamily="34" charset="0"/>
                <a:ea typeface="Times New Roman" panose="02020603050405020304" pitchFamily="18" charset="0"/>
              </a:rPr>
              <a:t>SIGNOS ESPERANZADORES </a:t>
            </a:r>
            <a:endParaRPr lang="es-ES" sz="3600" b="1" dirty="0" smtClean="0">
              <a:latin typeface="Century Gothic" panose="020B0502020202020204" pitchFamily="34" charset="0"/>
              <a:ea typeface="Times New Roman" panose="02020603050405020304" pitchFamily="18" charset="0"/>
            </a:endParaRPr>
          </a:p>
          <a:p>
            <a:pPr algn="just">
              <a:spcAft>
                <a:spcPts val="0"/>
              </a:spcAft>
            </a:pPr>
            <a:r>
              <a:rPr lang="es-ES" sz="3600" b="1" dirty="0" smtClean="0">
                <a:latin typeface="Century Gothic" panose="020B0502020202020204" pitchFamily="34" charset="0"/>
                <a:ea typeface="Times New Roman" panose="02020603050405020304" pitchFamily="18" charset="0"/>
              </a:rPr>
              <a:t>DE </a:t>
            </a:r>
            <a:r>
              <a:rPr lang="es-ES" sz="3600" b="1" dirty="0">
                <a:latin typeface="Century Gothic" panose="020B0502020202020204" pitchFamily="34" charset="0"/>
                <a:ea typeface="Times New Roman" panose="02020603050405020304" pitchFamily="18" charset="0"/>
              </a:rPr>
              <a:t>LA </a:t>
            </a:r>
            <a:r>
              <a:rPr lang="es-ES" sz="3600" b="1" dirty="0" smtClean="0">
                <a:latin typeface="Century Gothic" panose="020B0502020202020204" pitchFamily="34" charset="0"/>
                <a:ea typeface="Times New Roman" panose="02020603050405020304" pitchFamily="18" charset="0"/>
              </a:rPr>
              <a:t>REALIDAD </a:t>
            </a:r>
            <a:r>
              <a:rPr lang="es-ES" sz="3600" b="1" dirty="0">
                <a:latin typeface="Century Gothic" panose="020B0502020202020204" pitchFamily="34" charset="0"/>
                <a:ea typeface="Times New Roman" panose="02020603050405020304" pitchFamily="18" charset="0"/>
              </a:rPr>
              <a:t>QUE ESTAMOS VIVIENDO?</a:t>
            </a:r>
            <a:endParaRPr lang="es-ES" sz="3600" b="1"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71948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524" y="4952753"/>
            <a:ext cx="2145475" cy="1917121"/>
          </a:xfrm>
          <a:prstGeom prst="rect">
            <a:avLst/>
          </a:prstGeom>
        </p:spPr>
      </p:pic>
      <p:sp>
        <p:nvSpPr>
          <p:cNvPr id="2" name="Título 1"/>
          <p:cNvSpPr>
            <a:spLocks noGrp="1"/>
          </p:cNvSpPr>
          <p:nvPr>
            <p:ph type="title"/>
          </p:nvPr>
        </p:nvSpPr>
        <p:spPr>
          <a:xfrm>
            <a:off x="2244436" y="415636"/>
            <a:ext cx="9260176" cy="2351315"/>
          </a:xfrm>
        </p:spPr>
        <p:txBody>
          <a:bodyPr>
            <a:normAutofit fontScale="90000"/>
          </a:bodyPr>
          <a:lstStyle/>
          <a:p>
            <a:r>
              <a:rPr lang="es-ES" sz="2800" dirty="0"/>
              <a:t> </a:t>
            </a:r>
            <a:br>
              <a:rPr lang="es-ES" sz="2800" dirty="0"/>
            </a:br>
            <a:r>
              <a:rPr lang="es-ES" sz="4000" b="1" dirty="0" smtClean="0"/>
              <a:t>II. JESÚS </a:t>
            </a:r>
            <a:br>
              <a:rPr lang="es-ES" sz="4000" b="1" dirty="0" smtClean="0"/>
            </a:br>
            <a:r>
              <a:rPr lang="es-ES" sz="4000" b="1" dirty="0" smtClean="0"/>
              <a:t>MAESTRO CARISMATICO/POPULAR</a:t>
            </a:r>
            <a:br>
              <a:rPr lang="es-ES" sz="4000" b="1" dirty="0" smtClean="0"/>
            </a:br>
            <a:r>
              <a:rPr lang="es-ES" sz="4000" b="1" dirty="0" smtClean="0"/>
              <a:t>EN </a:t>
            </a:r>
            <a:r>
              <a:rPr lang="es-ES" sz="4000" b="1" dirty="0"/>
              <a:t>LA LÍNEA DE LOS PROFETAS</a:t>
            </a:r>
            <a:r>
              <a:rPr lang="es-ES" sz="2800" dirty="0"/>
              <a:t/>
            </a:r>
            <a:br>
              <a:rPr lang="es-ES" sz="2800" dirty="0"/>
            </a:br>
            <a:endParaRPr lang="es-ES" sz="2800" dirty="0"/>
          </a:p>
        </p:txBody>
      </p:sp>
      <p:sp>
        <p:nvSpPr>
          <p:cNvPr id="3" name="Marcador de contenido 2"/>
          <p:cNvSpPr>
            <a:spLocks noGrp="1"/>
          </p:cNvSpPr>
          <p:nvPr>
            <p:ph idx="1"/>
          </p:nvPr>
        </p:nvSpPr>
        <p:spPr>
          <a:xfrm>
            <a:off x="2232564" y="2683823"/>
            <a:ext cx="7813959" cy="3491346"/>
          </a:xfrm>
        </p:spPr>
        <p:txBody>
          <a:bodyPr>
            <a:normAutofit/>
          </a:bodyPr>
          <a:lstStyle/>
          <a:p>
            <a:pPr marL="0" indent="0">
              <a:buNone/>
            </a:pPr>
            <a:r>
              <a:rPr lang="es-ES" sz="2100" dirty="0"/>
              <a:t>Referentes:</a:t>
            </a:r>
          </a:p>
          <a:p>
            <a:pPr lvl="0"/>
            <a:r>
              <a:rPr lang="es-ES" sz="2100" dirty="0"/>
              <a:t>Lucas </a:t>
            </a:r>
            <a:r>
              <a:rPr lang="es-ES" sz="2100" dirty="0" smtClean="0"/>
              <a:t>4, 16-21</a:t>
            </a:r>
            <a:r>
              <a:rPr lang="es-ES" sz="2100" dirty="0"/>
              <a:t>: Jesús evangelizador, anuncia, especialmente, la Buena Nueva del Reino a los pobres, oprimidos. Es para ellos noticia de liberación.</a:t>
            </a:r>
          </a:p>
          <a:p>
            <a:pPr lvl="0"/>
            <a:r>
              <a:rPr lang="es-ES" sz="2100" dirty="0"/>
              <a:t>Juan </a:t>
            </a:r>
            <a:r>
              <a:rPr lang="es-ES" sz="2100" dirty="0" smtClean="0"/>
              <a:t>13, 13 y </a:t>
            </a:r>
            <a:r>
              <a:rPr lang="es-ES" sz="2100" dirty="0" err="1" smtClean="0"/>
              <a:t>ss</a:t>
            </a:r>
            <a:r>
              <a:rPr lang="es-ES" sz="2100" dirty="0" smtClean="0"/>
              <a:t>: </a:t>
            </a:r>
            <a:r>
              <a:rPr lang="es-ES" sz="2100" dirty="0"/>
              <a:t>Jesús asume la actitud de los siervos. Quiere mostrar la actitud de servicio que debe caracterizar al Evangelizador. Él, “Maestro y Señor”, ejerce su misión a través del servicio.</a:t>
            </a:r>
          </a:p>
          <a:p>
            <a:pPr lvl="0"/>
            <a:r>
              <a:rPr lang="es-ES" sz="2100" dirty="0"/>
              <a:t>Juan </a:t>
            </a:r>
            <a:r>
              <a:rPr lang="es-ES" sz="2100" dirty="0" smtClean="0"/>
              <a:t>10, 14</a:t>
            </a:r>
            <a:r>
              <a:rPr lang="es-ES" sz="2100" dirty="0"/>
              <a:t>: “Yo soy el Buen Pastor”.</a:t>
            </a:r>
          </a:p>
          <a:p>
            <a:pPr marL="0" indent="0">
              <a:buNone/>
            </a:pPr>
            <a:endParaRPr lang="es-ES" dirty="0" smtClean="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6523" y="1983883"/>
            <a:ext cx="2145476" cy="1454013"/>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t="6091"/>
          <a:stretch/>
        </p:blipFill>
        <p:spPr>
          <a:xfrm>
            <a:off x="10046523" y="3431969"/>
            <a:ext cx="2145476" cy="1520048"/>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l="-553" t="27719" r="553" b="4830"/>
          <a:stretch/>
        </p:blipFill>
        <p:spPr>
          <a:xfrm>
            <a:off x="10034648" y="11874"/>
            <a:ext cx="2145476" cy="1989811"/>
          </a:xfrm>
          <a:prstGeom prst="rect">
            <a:avLst/>
          </a:prstGeom>
        </p:spPr>
      </p:pic>
    </p:spTree>
    <p:extLst>
      <p:ext uri="{BB962C8B-B14F-4D97-AF65-F5344CB8AC3E}">
        <p14:creationId xmlns:p14="http://schemas.microsoft.com/office/powerpoint/2010/main" val="68042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28800" y="558147"/>
            <a:ext cx="9880269" cy="5747650"/>
          </a:xfrm>
        </p:spPr>
        <p:txBody>
          <a:bodyPr>
            <a:normAutofit/>
          </a:bodyPr>
          <a:lstStyle/>
          <a:p>
            <a:pPr marL="0" indent="0">
              <a:buNone/>
            </a:pPr>
            <a:r>
              <a:rPr lang="es-ES" sz="2100" b="1" dirty="0" smtClean="0"/>
              <a:t>JESÚS COMO MAESTRO</a:t>
            </a:r>
            <a:endParaRPr lang="es-ES" sz="2100" dirty="0" smtClean="0"/>
          </a:p>
          <a:p>
            <a:pPr marL="0" indent="0">
              <a:buNone/>
            </a:pPr>
            <a:r>
              <a:rPr lang="es-ES" dirty="0" smtClean="0"/>
              <a:t> </a:t>
            </a:r>
          </a:p>
          <a:p>
            <a:pPr marL="0" indent="0">
              <a:buNone/>
            </a:pPr>
            <a:r>
              <a:rPr lang="es-ES" sz="2100" dirty="0" smtClean="0"/>
              <a:t>En </a:t>
            </a:r>
            <a:r>
              <a:rPr lang="es-ES" sz="2100" dirty="0"/>
              <a:t>el Nuevo Testamento hay una palabra que aparece más de cien veces refiriéndose a Jesús: DIDASKO (Enseñar), más de un centenar de veces la palabra DIDASKALOS (Maestro), algunas ocasiones refiriéndose a él la palabra EPISTATES (Instructor, perito que enseña un arte), otras veces el título de RABBI Y RABUNNI. MATHETES (El que aprende). Relación afectiva entre el Maestro y el que aprende. Este título es el que más se le da en las escrituras. Es un título que no se lo podía dar en el medio en que se desenvolvía Jesús.</a:t>
            </a:r>
          </a:p>
          <a:p>
            <a:pPr marL="0" indent="0">
              <a:buNone/>
            </a:pPr>
            <a:r>
              <a:rPr lang="es-ES" sz="2100" dirty="0"/>
              <a:t> </a:t>
            </a:r>
            <a:endParaRPr lang="es-ES" sz="2100" dirty="0" smtClean="0"/>
          </a:p>
          <a:p>
            <a:pPr marL="0" indent="0">
              <a:buNone/>
            </a:pPr>
            <a:r>
              <a:rPr lang="es-ES" sz="2100" dirty="0" smtClean="0"/>
              <a:t>¿</a:t>
            </a:r>
            <a:r>
              <a:rPr lang="es-ES" sz="2100" dirty="0"/>
              <a:t>Quiénes llaman a Jesús Maestros?</a:t>
            </a:r>
          </a:p>
          <a:p>
            <a:r>
              <a:rPr lang="es-ES" sz="2100" dirty="0"/>
              <a:t>. Los discípulos: Mc 10, 35; </a:t>
            </a:r>
            <a:r>
              <a:rPr lang="es-ES" sz="2100" dirty="0" err="1"/>
              <a:t>Lc</a:t>
            </a:r>
            <a:r>
              <a:rPr lang="es-ES" sz="2100" dirty="0"/>
              <a:t> 1,</a:t>
            </a:r>
          </a:p>
          <a:p>
            <a:r>
              <a:rPr lang="es-ES" sz="2100" dirty="0"/>
              <a:t>. Los adversarios de Jesús, para ponerlo a prueba o hacerlo quedar mal</a:t>
            </a:r>
          </a:p>
          <a:p>
            <a:r>
              <a:rPr lang="es-ES" sz="2100" dirty="0"/>
              <a:t>. El mismo se llama Maestro</a:t>
            </a:r>
          </a:p>
          <a:p>
            <a:endParaRPr lang="es-ES" dirty="0"/>
          </a:p>
        </p:txBody>
      </p:sp>
    </p:spTree>
    <p:extLst>
      <p:ext uri="{BB962C8B-B14F-4D97-AF65-F5344CB8AC3E}">
        <p14:creationId xmlns:p14="http://schemas.microsoft.com/office/powerpoint/2010/main" val="261276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60021"/>
            <a:ext cx="8915400" cy="5151201"/>
          </a:xfrm>
        </p:spPr>
        <p:txBody>
          <a:bodyPr>
            <a:normAutofit/>
          </a:bodyPr>
          <a:lstStyle/>
          <a:p>
            <a:pPr marL="0" indent="0">
              <a:buNone/>
            </a:pPr>
            <a:r>
              <a:rPr lang="es-ES" sz="2100" b="1" dirty="0"/>
              <a:t>MAESTRO CARISMATICO/POPULAR A LA MANERA DE LOS PROFETAS</a:t>
            </a:r>
            <a:endParaRPr lang="es-ES" sz="2100" dirty="0"/>
          </a:p>
          <a:p>
            <a:pPr marL="0" indent="0">
              <a:buNone/>
            </a:pPr>
            <a:endParaRPr lang="es-ES" sz="2100" dirty="0"/>
          </a:p>
          <a:p>
            <a:pPr marL="0" indent="0">
              <a:buNone/>
            </a:pPr>
            <a:r>
              <a:rPr lang="es-ES" sz="2100" dirty="0"/>
              <a:t>En los siglos anteriores a Jesús se habían constituidos grupos políticos económicos fuertes: Sacerdotes y Herodianos. </a:t>
            </a:r>
            <a:r>
              <a:rPr lang="es-ES" sz="2100" dirty="0" smtClean="0"/>
              <a:t>                 En </a:t>
            </a:r>
            <a:r>
              <a:rPr lang="es-ES" sz="2100" dirty="0"/>
              <a:t>el tiempo de Jesús los Fariseos (Campo ideológico religioso) y Escribas (Campo jurídico); estos eran los llamados Maestro. Para ser RABBI, se necesitaba ser discípulo de uno o dos maestros y después de un tiempo de prueba, se graduaban a los 40 años. Jesús contradice todo esto, demostrando el carácter carismático. Además de esto tienen el poder en el conocimiento esotérico, más allá de lo racional. ¿Por qué Jesús sin tener esta formación rabínica ni ser conocido por tener una escuela, ni ser ordenado como tal, es reconocido como Maestro? (Juan 7, 12-15; Mc 6, 2-3, </a:t>
            </a:r>
            <a:r>
              <a:rPr lang="es-ES" sz="2100" dirty="0" err="1"/>
              <a:t>Lc</a:t>
            </a:r>
            <a:r>
              <a:rPr lang="es-ES" sz="2100" dirty="0"/>
              <a:t> 4,22; Mc 1,27</a:t>
            </a:r>
            <a:r>
              <a:rPr lang="es-ES" sz="2100" dirty="0" smtClean="0"/>
              <a:t>): No </a:t>
            </a:r>
            <a:r>
              <a:rPr lang="es-ES" sz="2100" dirty="0"/>
              <a:t>tiene las condiciones pero es reconocido como Maestro. </a:t>
            </a:r>
          </a:p>
          <a:p>
            <a:endParaRPr lang="es-ES" dirty="0"/>
          </a:p>
        </p:txBody>
      </p:sp>
    </p:spTree>
    <p:extLst>
      <p:ext uri="{BB962C8B-B14F-4D97-AF65-F5344CB8AC3E}">
        <p14:creationId xmlns:p14="http://schemas.microsoft.com/office/powerpoint/2010/main" val="87410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58584" y="1270659"/>
            <a:ext cx="8915400" cy="5082639"/>
          </a:xfrm>
        </p:spPr>
        <p:txBody>
          <a:bodyPr/>
          <a:lstStyle/>
          <a:p>
            <a:pPr marL="0" indent="0">
              <a:buNone/>
            </a:pPr>
            <a:r>
              <a:rPr lang="es-ES" dirty="0"/>
              <a:t>¿De dónde le viene todo esto sin haber estudiado</a:t>
            </a:r>
            <a:r>
              <a:rPr lang="es-ES" dirty="0" smtClean="0"/>
              <a:t>?</a:t>
            </a:r>
          </a:p>
          <a:p>
            <a:r>
              <a:rPr lang="es-ES" dirty="0" smtClean="0"/>
              <a:t>LA SINAGOGA</a:t>
            </a:r>
            <a:r>
              <a:rPr lang="es-ES" dirty="0"/>
              <a:t>: Era asiduo a la liturgia </a:t>
            </a:r>
            <a:r>
              <a:rPr lang="es-ES" dirty="0" err="1"/>
              <a:t>sinagogal</a:t>
            </a:r>
            <a:r>
              <a:rPr lang="es-ES" dirty="0"/>
              <a:t>. Jesús no aprende de memoria, sino que cuestiona la enseñanza.</a:t>
            </a:r>
          </a:p>
          <a:p>
            <a:r>
              <a:rPr lang="es-ES" dirty="0" smtClean="0"/>
              <a:t>LA ESCUELA</a:t>
            </a:r>
            <a:r>
              <a:rPr lang="es-ES" dirty="0"/>
              <a:t>: La sinagoga tenía escuelas para los varones. Los niños a los 12 años comenzaban la escuela de la lectura y escritura de la ley, por eso el texto de Jesús en el templo a los 12 años: escuchaba y preguntaba.</a:t>
            </a:r>
          </a:p>
          <a:p>
            <a:r>
              <a:rPr lang="es-ES" dirty="0" smtClean="0"/>
              <a:t>LA </a:t>
            </a:r>
            <a:r>
              <a:rPr lang="es-ES" dirty="0"/>
              <a:t>FAMILIA: En Israel la familia es lugar educativo por excelencia, allí se aprendía la tradición y la experiencia religiosa. Pedagogía narrativa. Enseñaban la historia como lugar cultural, pero también enseñaban la fe. El trabajo era fuente de conocimiento (</a:t>
            </a:r>
            <a:r>
              <a:rPr lang="es-ES" dirty="0" err="1"/>
              <a:t>tekton</a:t>
            </a:r>
            <a:r>
              <a:rPr lang="es-ES" dirty="0"/>
              <a:t>: artesano que trabaja con material rudo)</a:t>
            </a:r>
          </a:p>
          <a:p>
            <a:r>
              <a:rPr lang="es-ES" dirty="0" smtClean="0"/>
              <a:t>LA VIDA </a:t>
            </a:r>
            <a:r>
              <a:rPr lang="es-ES" dirty="0"/>
              <a:t>COTIDIANA: Escuela de la vida cotidiana. Supo hacer de ésta una gran enseñanza. Se pone por encima de la ley. Jesús va al espíritu de la ley, no a la literalidad de ésta.</a:t>
            </a:r>
          </a:p>
          <a:p>
            <a:endParaRPr lang="es-ES" dirty="0"/>
          </a:p>
        </p:txBody>
      </p:sp>
    </p:spTree>
    <p:extLst>
      <p:ext uri="{BB962C8B-B14F-4D97-AF65-F5344CB8AC3E}">
        <p14:creationId xmlns:p14="http://schemas.microsoft.com/office/powerpoint/2010/main" val="69962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04203" y="1551709"/>
            <a:ext cx="9072357" cy="3777622"/>
          </a:xfrm>
        </p:spPr>
        <p:txBody>
          <a:bodyPr/>
          <a:lstStyle/>
          <a:p>
            <a:r>
              <a:rPr lang="es-ES" dirty="0"/>
              <a:t>LA ORACION: Se retira en soledad para orar. El primer lugar es el DESIERTO que es el lugar de la prueba y del encuentro con Dios. Es oración de búsqueda y de discernimiento.</a:t>
            </a:r>
          </a:p>
          <a:p>
            <a:r>
              <a:rPr lang="es-ES" dirty="0" smtClean="0"/>
              <a:t>LA EXPERIENCIA </a:t>
            </a:r>
            <a:r>
              <a:rPr lang="es-ES" dirty="0"/>
              <a:t>DE DIOS: Relación profunda con Dios, hasta llegar a lo más íntimo: ABBA. Es lo que da un sentido a todo lo que hace y todo lo que enseña.</a:t>
            </a:r>
          </a:p>
          <a:p>
            <a:r>
              <a:rPr lang="es-ES" dirty="0" smtClean="0"/>
              <a:t>EL CONOCIMIENTO </a:t>
            </a:r>
            <a:r>
              <a:rPr lang="es-ES" dirty="0"/>
              <a:t>PROFUNDO DE LAS ESTRUCTURAS DE LA SOCIEDAD JUDIA: El hecho de ser de la Galilea de los gentiles, que era la región marginada de los judíos, no era el auténtico Israel, no eran muy observantes de la ley. Este lugar social le dio la capacidad de cuestionar la ley, era lugar de insurgencia frente al Imperio Romano. Conoció la estructura ideológica de los Fariseos y los Escribas.</a:t>
            </a:r>
          </a:p>
          <a:p>
            <a:endParaRPr lang="es-ES" dirty="0"/>
          </a:p>
        </p:txBody>
      </p:sp>
    </p:spTree>
    <p:extLst>
      <p:ext uri="{BB962C8B-B14F-4D97-AF65-F5344CB8AC3E}">
        <p14:creationId xmlns:p14="http://schemas.microsoft.com/office/powerpoint/2010/main" val="92516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39830" y="997526"/>
            <a:ext cx="8407340" cy="5510151"/>
          </a:xfrm>
        </p:spPr>
        <p:txBody>
          <a:bodyPr>
            <a:noAutofit/>
          </a:bodyPr>
          <a:lstStyle/>
          <a:p>
            <a:pPr marL="0" indent="0">
              <a:buNone/>
            </a:pPr>
            <a:r>
              <a:rPr lang="es-ES" sz="2100" b="1" dirty="0"/>
              <a:t>NOVEDAD DE JESUS FRENTE A LOS MAESTROS DE LA LEY</a:t>
            </a:r>
            <a:endParaRPr lang="es-ES" sz="2100" dirty="0"/>
          </a:p>
          <a:p>
            <a:pPr marL="0" indent="0">
              <a:buNone/>
            </a:pPr>
            <a:r>
              <a:rPr lang="es-ES" sz="2100" b="1" dirty="0"/>
              <a:t> </a:t>
            </a:r>
            <a:r>
              <a:rPr lang="es-ES" sz="2100" dirty="0" smtClean="0"/>
              <a:t>Cuatro </a:t>
            </a:r>
            <a:r>
              <a:rPr lang="es-ES" sz="2100" dirty="0"/>
              <a:t>de los rasgos que definen a Jesús como Maestro:</a:t>
            </a:r>
          </a:p>
          <a:p>
            <a:pPr lvl="0"/>
            <a:r>
              <a:rPr lang="es-ES" sz="2100" dirty="0"/>
              <a:t>En el mundo Judío eran los discípulos quienes escogían a los maestros, en Jesús es lo contrario, el Maestro </a:t>
            </a:r>
            <a:r>
              <a:rPr lang="es-ES" sz="2100" u="sng" dirty="0"/>
              <a:t>escoge a los discípulos</a:t>
            </a:r>
            <a:r>
              <a:rPr lang="es-ES" sz="2100" dirty="0"/>
              <a:t>. Ser discípulo es una Vocación, es un llamado. Todos nosotros como educadores </a:t>
            </a:r>
            <a:r>
              <a:rPr lang="es-ES" sz="2100" dirty="0" smtClean="0"/>
              <a:t>evangelizadores, </a:t>
            </a:r>
            <a:r>
              <a:rPr lang="es-ES" sz="2100" dirty="0"/>
              <a:t>más allá de la elección esta una vocación, hemos escuchado el llamado “ven y sígueme”. Uno es el Maestro y todos nosotros somos hermanos y hermanas</a:t>
            </a:r>
            <a:r>
              <a:rPr lang="es-ES" sz="2100" dirty="0" smtClean="0"/>
              <a:t>.</a:t>
            </a:r>
            <a:r>
              <a:rPr lang="es-ES" sz="2100" dirty="0"/>
              <a:t> </a:t>
            </a:r>
          </a:p>
          <a:p>
            <a:pPr lvl="0"/>
            <a:r>
              <a:rPr lang="es-ES" sz="2100" u="sng" dirty="0"/>
              <a:t>Servicio y fraternidad</a:t>
            </a:r>
            <a:r>
              <a:rPr lang="es-ES" sz="2100" dirty="0"/>
              <a:t>: Nueva relación en la pedagogía de Jesús (Mt 23, 8-12), los rasgos que presenta el texto son de poder y prestigio, Jesús propone el servicio como poder y prestigio, cuestiona la coherencia: ellos no hacen lo que dicen; Él da ejemplo para que ellos hagan.</a:t>
            </a:r>
          </a:p>
        </p:txBody>
      </p:sp>
    </p:spTree>
    <p:extLst>
      <p:ext uri="{BB962C8B-B14F-4D97-AF65-F5344CB8AC3E}">
        <p14:creationId xmlns:p14="http://schemas.microsoft.com/office/powerpoint/2010/main" val="193389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23803" y="807522"/>
            <a:ext cx="9725891" cy="5830784"/>
          </a:xfrm>
        </p:spPr>
        <p:txBody>
          <a:bodyPr>
            <a:normAutofit fontScale="92500" lnSpcReduction="20000"/>
          </a:bodyPr>
          <a:lstStyle/>
          <a:p>
            <a:pPr lvl="0"/>
            <a:r>
              <a:rPr lang="es-ES" sz="2300" u="sng" dirty="0"/>
              <a:t>Enseña una nueva doctrina con autoridad</a:t>
            </a:r>
            <a:r>
              <a:rPr lang="es-ES" sz="2300" dirty="0"/>
              <a:t>. No es sólo el hecho de la coherencia, sino también porque cuestiona la estructura de la ley como la tienen los maestros de la ley, </a:t>
            </a:r>
            <a:r>
              <a:rPr lang="es-ES" sz="2300" dirty="0" smtClean="0"/>
              <a:t>que sustituyen </a:t>
            </a:r>
            <a:r>
              <a:rPr lang="es-ES" sz="2300" dirty="0"/>
              <a:t>la Ley de Dios por los preceptos de los hombres. Jesús resume todo en la ley del amor, este es </a:t>
            </a:r>
            <a:r>
              <a:rPr lang="es-ES" sz="2300" dirty="0" smtClean="0"/>
              <a:t>su nuevo mandamiento. </a:t>
            </a:r>
            <a:r>
              <a:rPr lang="es-ES" sz="2300" dirty="0"/>
              <a:t>Para Jesús en el centro de su pedagogía está la persona, sobretodo la persona del pobre, del excluido, del marginado, poniéndolo en el centro de su preocupación y es aquí donde cuestiona la ley. No es la ley sobre la persona, sino la persona sobre la ley. Trastoca los esquemas del predominio de la ley y de las instituciones, poniendo a la persona como lo esencial</a:t>
            </a:r>
            <a:r>
              <a:rPr lang="es-ES" sz="2300" dirty="0" smtClean="0"/>
              <a:t>.</a:t>
            </a:r>
            <a:r>
              <a:rPr lang="es-ES" sz="2300" dirty="0"/>
              <a:t> </a:t>
            </a:r>
            <a:endParaRPr lang="es-ES" sz="2300" dirty="0" smtClean="0"/>
          </a:p>
          <a:p>
            <a:pPr marL="0" lvl="0" indent="0">
              <a:buNone/>
            </a:pPr>
            <a:endParaRPr lang="es-ES" sz="2300" dirty="0"/>
          </a:p>
          <a:p>
            <a:pPr lvl="0"/>
            <a:r>
              <a:rPr lang="es-ES" sz="2300" u="sng" dirty="0"/>
              <a:t>Maestro en la línea de los profetas</a:t>
            </a:r>
            <a:r>
              <a:rPr lang="es-ES" sz="2300" dirty="0"/>
              <a:t>: El profeta siempre ha tenido una doble referencia: FUERTE EXPERIENCIA DE DIOS Y FUERTE EXPERIENCIA DE SU PUEBLO, por eso es capaz de ser portador de esta Palabra de Dios que cuestiona, denuncia, que es consuelo, que es profecía, esperanza y utopía para el pueblo. La experiencia en Jesús, es que El mismo es la Palabra. La pedagogía de Jesús es la Pedagogía de la Palabra/Acción, según Pablo Freyre, porque en Él </a:t>
            </a:r>
            <a:r>
              <a:rPr lang="es-ES" sz="2300" dirty="0" smtClean="0"/>
              <a:t>toda </a:t>
            </a:r>
            <a:r>
              <a:rPr lang="es-ES" sz="2300" dirty="0"/>
              <a:t>palabra es acción y toda acción es Palabra. El profeta es el gran demoledor de las idolatrías: del poder, de la riqueza, del prestigio militarista, y toda idolatría tiene sus víctimas. Las víctimas del mercado son los pobres.</a:t>
            </a:r>
          </a:p>
          <a:p>
            <a:endParaRPr lang="es-ES" dirty="0"/>
          </a:p>
        </p:txBody>
      </p:sp>
    </p:spTree>
    <p:extLst>
      <p:ext uri="{BB962C8B-B14F-4D97-AF65-F5344CB8AC3E}">
        <p14:creationId xmlns:p14="http://schemas.microsoft.com/office/powerpoint/2010/main" val="243666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4109"/>
            <a:ext cx="8915400" cy="3235371"/>
          </a:xfrm>
        </p:spPr>
        <p:txBody>
          <a:bodyPr>
            <a:normAutofit/>
          </a:bodyPr>
          <a:lstStyle/>
          <a:p>
            <a:r>
              <a:rPr lang="es-ES" dirty="0"/>
              <a:t> </a:t>
            </a:r>
            <a:br>
              <a:rPr lang="es-ES" dirty="0"/>
            </a:br>
            <a:r>
              <a:rPr lang="es-ES" dirty="0" smtClean="0"/>
              <a:t>I- </a:t>
            </a:r>
            <a:r>
              <a:rPr lang="es-ES" b="1" dirty="0" smtClean="0"/>
              <a:t>¿EN QUÉ </a:t>
            </a:r>
            <a:r>
              <a:rPr lang="es-ES" b="1" dirty="0"/>
              <a:t>REALIDAD </a:t>
            </a:r>
            <a:r>
              <a:rPr lang="es-ES" b="1" dirty="0" smtClean="0"/>
              <a:t/>
            </a:r>
            <a:br>
              <a:rPr lang="es-ES" b="1" dirty="0" smtClean="0"/>
            </a:br>
            <a:r>
              <a:rPr lang="es-ES" b="1" dirty="0" smtClean="0"/>
              <a:t>ESTAMOS </a:t>
            </a:r>
            <a:r>
              <a:rPr lang="es-ES" b="1" dirty="0"/>
              <a:t>REALIZANDO </a:t>
            </a:r>
            <a:r>
              <a:rPr lang="es-ES" b="1" dirty="0" smtClean="0"/>
              <a:t>NUESTRA </a:t>
            </a:r>
            <a:r>
              <a:rPr lang="es-ES" b="1" dirty="0"/>
              <a:t>TAREA EDUCATIVA EVANGELIZADORA?</a:t>
            </a:r>
            <a:r>
              <a:rPr lang="es-ES" dirty="0"/>
              <a:t/>
            </a:r>
            <a:br>
              <a:rPr lang="es-ES" dirty="0"/>
            </a:br>
            <a:r>
              <a:rPr lang="es-ES" dirty="0" smtClean="0"/>
              <a:t> </a:t>
            </a:r>
            <a:endParaRPr lang="es-ES" dirty="0"/>
          </a:p>
        </p:txBody>
      </p:sp>
      <p:sp>
        <p:nvSpPr>
          <p:cNvPr id="3" name="Marcador de contenido 2"/>
          <p:cNvSpPr>
            <a:spLocks noGrp="1"/>
          </p:cNvSpPr>
          <p:nvPr>
            <p:ph idx="1"/>
          </p:nvPr>
        </p:nvSpPr>
        <p:spPr>
          <a:xfrm>
            <a:off x="2589212" y="2921330"/>
            <a:ext cx="8915400" cy="2989892"/>
          </a:xfrm>
        </p:spPr>
        <p:txBody>
          <a:bodyPr>
            <a:normAutofit/>
          </a:bodyPr>
          <a:lstStyle/>
          <a:p>
            <a:pPr marL="0" indent="0">
              <a:buNone/>
            </a:pPr>
            <a:endParaRPr lang="es-ES" dirty="0" smtClean="0"/>
          </a:p>
          <a:p>
            <a:r>
              <a:rPr lang="es-ES" dirty="0" smtClean="0"/>
              <a:t>¿Cómo </a:t>
            </a:r>
            <a:r>
              <a:rPr lang="es-ES" dirty="0"/>
              <a:t>definiríamos la realidad que estamos viviendo</a:t>
            </a:r>
            <a:r>
              <a:rPr lang="es-ES" dirty="0" smtClean="0"/>
              <a:t>?...................................</a:t>
            </a:r>
            <a:endParaRPr lang="es-ES" dirty="0"/>
          </a:p>
          <a:p>
            <a:r>
              <a:rPr lang="es-ES" dirty="0"/>
              <a:t>r</a:t>
            </a:r>
            <a:r>
              <a:rPr lang="es-ES" dirty="0" smtClean="0"/>
              <a:t>ealidad objetiva………………………………………………………………………….</a:t>
            </a:r>
          </a:p>
          <a:p>
            <a:r>
              <a:rPr lang="es-ES" dirty="0" smtClean="0"/>
              <a:t>realidad subjetiva…………………………………………………………………………</a:t>
            </a:r>
          </a:p>
          <a:p>
            <a:r>
              <a:rPr lang="es-ES" dirty="0"/>
              <a:t>otras </a:t>
            </a:r>
            <a:r>
              <a:rPr lang="es-ES" dirty="0" smtClean="0"/>
              <a:t>realidades…………………………………………………………………………...</a:t>
            </a:r>
          </a:p>
          <a:p>
            <a:r>
              <a:rPr lang="es-ES" dirty="0" smtClean="0"/>
              <a:t>actitudes </a:t>
            </a:r>
            <a:r>
              <a:rPr lang="es-ES" dirty="0"/>
              <a:t>concretas frente a </a:t>
            </a:r>
            <a:r>
              <a:rPr lang="es-ES" dirty="0" smtClean="0"/>
              <a:t>la realidad…………………………………………….</a:t>
            </a:r>
            <a:endParaRPr lang="es-ES" dirty="0"/>
          </a:p>
          <a:p>
            <a:pPr marL="0" indent="0">
              <a:buNone/>
            </a:pPr>
            <a:r>
              <a:rPr lang="es-ES" sz="2000" b="1" dirty="0" smtClean="0"/>
              <a:t>¿EN QUÉ REALIDAD LOCAL, NACIONAL </a:t>
            </a:r>
            <a:r>
              <a:rPr lang="es-ES" sz="2000" b="1" dirty="0"/>
              <a:t>Y </a:t>
            </a:r>
            <a:r>
              <a:rPr lang="es-ES" sz="2000" b="1" dirty="0" smtClean="0"/>
              <a:t>MUNDIAL?</a:t>
            </a:r>
            <a:endParaRPr lang="es-ES" sz="2000" dirty="0"/>
          </a:p>
          <a:p>
            <a:pPr marL="0" indent="0">
              <a:buNone/>
            </a:pPr>
            <a:endParaRPr lang="es-ES" sz="2000" dirty="0">
              <a:solidFill>
                <a:schemeClr val="tx1"/>
              </a:solidFill>
            </a:endParaRPr>
          </a:p>
        </p:txBody>
      </p:sp>
      <p:sp>
        <p:nvSpPr>
          <p:cNvPr id="5" name="AutoShape 4" descr="Resultado de imagen para argent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7092" y="3057920"/>
            <a:ext cx="1857520" cy="2853302"/>
          </a:xfrm>
          <a:prstGeom prst="rect">
            <a:avLst/>
          </a:prstGeom>
        </p:spPr>
      </p:pic>
    </p:spTree>
    <p:extLst>
      <p:ext uri="{BB962C8B-B14F-4D97-AF65-F5344CB8AC3E}">
        <p14:creationId xmlns:p14="http://schemas.microsoft.com/office/powerpoint/2010/main" val="4032868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III. LA UTOPIA PEDAGÓGICA DE JESUS</a:t>
            </a:r>
            <a:r>
              <a:rPr lang="es-ES" dirty="0"/>
              <a:t/>
            </a:r>
            <a:br>
              <a:rPr lang="es-ES" dirty="0"/>
            </a:br>
            <a:endParaRPr lang="es-ES" dirty="0"/>
          </a:p>
        </p:txBody>
      </p:sp>
      <p:sp>
        <p:nvSpPr>
          <p:cNvPr id="3" name="Marcador de contenido 2"/>
          <p:cNvSpPr>
            <a:spLocks noGrp="1"/>
          </p:cNvSpPr>
          <p:nvPr>
            <p:ph idx="1"/>
          </p:nvPr>
        </p:nvSpPr>
        <p:spPr>
          <a:xfrm>
            <a:off x="1840674" y="1270663"/>
            <a:ext cx="10094027" cy="5432962"/>
          </a:xfrm>
        </p:spPr>
        <p:txBody>
          <a:bodyPr>
            <a:normAutofit fontScale="70000" lnSpcReduction="20000"/>
          </a:bodyPr>
          <a:lstStyle/>
          <a:p>
            <a:pPr marL="0" indent="0">
              <a:buNone/>
            </a:pPr>
            <a:r>
              <a:rPr lang="es-ES" sz="2900" dirty="0" smtClean="0"/>
              <a:t>Todo </a:t>
            </a:r>
            <a:r>
              <a:rPr lang="es-ES" sz="2900" dirty="0"/>
              <a:t>auténtico </a:t>
            </a:r>
            <a:r>
              <a:rPr lang="es-ES" sz="2900" dirty="0" smtClean="0"/>
              <a:t>educador orienta </a:t>
            </a:r>
            <a:r>
              <a:rPr lang="es-ES" sz="2900" dirty="0"/>
              <a:t>su trabajo hacia un ideal, Jesús también lo hizo. Un educador no puede actuar sin una carta de navegación. La pedagogía de Dios se movía en torno a la utopía de un pueblo libre viviendo en fraternidad, en una tierra prometida. El verdadero educador tiene claro hacia dónde quiere dirigir toda su práctica educativa, lo que le permite priorizar, por eso es importante definir el por qué y el para qué. Para Jesús la </a:t>
            </a:r>
            <a:r>
              <a:rPr lang="es-ES" sz="2900" dirty="0" smtClean="0"/>
              <a:t>utopía que </a:t>
            </a:r>
            <a:r>
              <a:rPr lang="es-ES" sz="2900" dirty="0"/>
              <a:t>constituía el centro de su acción evangelizadora y educadora era el Reino.  </a:t>
            </a:r>
          </a:p>
          <a:p>
            <a:pPr marL="0" indent="0">
              <a:buNone/>
            </a:pPr>
            <a:endParaRPr lang="es-ES" sz="2900" dirty="0" smtClean="0"/>
          </a:p>
          <a:p>
            <a:pPr marL="0" indent="0">
              <a:buNone/>
            </a:pPr>
            <a:r>
              <a:rPr lang="es-ES" sz="2900" dirty="0" smtClean="0"/>
              <a:t>Los </a:t>
            </a:r>
            <a:r>
              <a:rPr lang="es-ES" sz="2900" dirty="0"/>
              <a:t>siguientes textos nos dan la visión de la utopía de Jesús: </a:t>
            </a:r>
          </a:p>
          <a:p>
            <a:pPr lvl="0"/>
            <a:r>
              <a:rPr lang="es-ES" sz="2900" dirty="0"/>
              <a:t>Mc 1, 14-15: texto clave para entender la totalidad del evangelio de </a:t>
            </a:r>
            <a:r>
              <a:rPr lang="es-ES" sz="2900" dirty="0" smtClean="0"/>
              <a:t>Marcos.</a:t>
            </a:r>
            <a:endParaRPr lang="es-ES" sz="2900" dirty="0"/>
          </a:p>
          <a:p>
            <a:pPr lvl="0"/>
            <a:r>
              <a:rPr lang="es-ES" sz="2900" dirty="0"/>
              <a:t>Mt 4,23: Jesús enviado a proclamar la Buena Nueva del Reino, sanando toda enfermedad y toda dolencia en el pueblo.</a:t>
            </a:r>
          </a:p>
          <a:p>
            <a:pPr lvl="0"/>
            <a:r>
              <a:rPr lang="es-ES" sz="2900" dirty="0" err="1"/>
              <a:t>Lc</a:t>
            </a:r>
            <a:r>
              <a:rPr lang="es-ES" sz="2900" dirty="0"/>
              <a:t> 4, 43: Primacía del </a:t>
            </a:r>
            <a:r>
              <a:rPr lang="es-ES" sz="2900" dirty="0" smtClean="0"/>
              <a:t>Reino. A Jesús se lo entiende en función del Reino por quien vive </a:t>
            </a:r>
            <a:r>
              <a:rPr lang="es-ES" sz="2900" dirty="0"/>
              <a:t>da la vida</a:t>
            </a:r>
            <a:r>
              <a:rPr lang="es-ES" sz="2900" dirty="0" smtClean="0"/>
              <a:t>.</a:t>
            </a:r>
            <a:endParaRPr lang="es-ES" sz="2900" dirty="0"/>
          </a:p>
          <a:p>
            <a:pPr lvl="0"/>
            <a:r>
              <a:rPr lang="es-ES" sz="2900" dirty="0"/>
              <a:t>Jn 10,10: Vida en abundancia. Sintetizando la utopía de la pedagogía de Jesús es: Vida, Liberación y Misericordia.</a:t>
            </a:r>
          </a:p>
          <a:p>
            <a:endParaRPr lang="es-ES" dirty="0"/>
          </a:p>
        </p:txBody>
      </p:sp>
    </p:spTree>
    <p:extLst>
      <p:ext uri="{BB962C8B-B14F-4D97-AF65-F5344CB8AC3E}">
        <p14:creationId xmlns:p14="http://schemas.microsoft.com/office/powerpoint/2010/main" val="174036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98818" y="530431"/>
            <a:ext cx="9500260" cy="6096000"/>
          </a:xfrm>
        </p:spPr>
        <p:txBody>
          <a:bodyPr/>
          <a:lstStyle/>
          <a:p>
            <a:pPr marL="0" indent="0">
              <a:buNone/>
            </a:pPr>
            <a:r>
              <a:rPr lang="es-ES" sz="2000" b="1" dirty="0"/>
              <a:t>¿</a:t>
            </a:r>
            <a:r>
              <a:rPr lang="es-ES" sz="2000" b="1" dirty="0" smtClean="0"/>
              <a:t>EN DÓNDE ESTÁ LA ORIGINALIDAD DE JESÚS?</a:t>
            </a:r>
            <a:endParaRPr lang="es-ES" sz="2000" dirty="0"/>
          </a:p>
          <a:p>
            <a:pPr lvl="0"/>
            <a:r>
              <a:rPr lang="es-ES" sz="2000" dirty="0"/>
              <a:t>La utopía de Dios en Jesús tiene algo particular, el Reino ya no es una promesa para el futuro: el Reino ya se ha cumplido, se hace hoy. Es algo que se realiza, se cumple hoy.</a:t>
            </a:r>
          </a:p>
          <a:p>
            <a:pPr lvl="0"/>
            <a:r>
              <a:rPr lang="es-ES" sz="2000" dirty="0"/>
              <a:t>Hacer que la utopía se vuelva </a:t>
            </a:r>
            <a:r>
              <a:rPr lang="es-ES" sz="2000" dirty="0" err="1"/>
              <a:t>topía</a:t>
            </a:r>
            <a:r>
              <a:rPr lang="es-ES" sz="2000" dirty="0"/>
              <a:t>: que tenga lugar, que se haga realidad. La utopía es para ponernos en camino. Nuestro proyecto pedagógico es hacer que la utopía de la vida, de la misericordia, de la libertad, se vaya haciendo realidad. Lo último se ha hecho presente, pero lo presente se ha hecho penúltimo. Se vuelve </a:t>
            </a:r>
            <a:r>
              <a:rPr lang="es-ES" sz="2000" dirty="0" err="1"/>
              <a:t>topía</a:t>
            </a:r>
            <a:r>
              <a:rPr lang="es-ES" sz="2000" dirty="0"/>
              <a:t> y </a:t>
            </a:r>
            <a:r>
              <a:rPr lang="es-ES" sz="2000" dirty="0" err="1" smtClean="0"/>
              <a:t>kairós</a:t>
            </a:r>
            <a:r>
              <a:rPr lang="es-ES" sz="2000" dirty="0"/>
              <a:t>: aquí y ahora. La </a:t>
            </a:r>
            <a:r>
              <a:rPr lang="es-ES" sz="2000" dirty="0" smtClean="0"/>
              <a:t>educación evangelizadora </a:t>
            </a:r>
            <a:r>
              <a:rPr lang="es-ES" sz="2000" dirty="0"/>
              <a:t>es la manera concreta como evangelizamos </a:t>
            </a:r>
            <a:r>
              <a:rPr lang="es-ES" sz="2000" dirty="0" smtClean="0"/>
              <a:t>educando y educamos evangelizando en </a:t>
            </a:r>
            <a:r>
              <a:rPr lang="es-ES" sz="2000" dirty="0"/>
              <a:t>un contexto concreto, debemos buscar la operatividad del Reino de Dios.</a:t>
            </a:r>
          </a:p>
          <a:p>
            <a:pPr lvl="0"/>
            <a:r>
              <a:rPr lang="es-ES" sz="2000" dirty="0"/>
              <a:t>Se vuelve realidad a través de signos históricos, de hechos que evidencia que el Reino de Dios se está haciendo presente aquí y ahora: </a:t>
            </a:r>
            <a:r>
              <a:rPr lang="es-ES" sz="2000" dirty="0" err="1"/>
              <a:t>Lc</a:t>
            </a:r>
            <a:r>
              <a:rPr lang="es-ES" sz="2000" dirty="0"/>
              <a:t> 7, 18ss. A través de los signos es que Jesús evangeliza, hace presente el Proyecto de Dios. </a:t>
            </a:r>
            <a:r>
              <a:rPr lang="es-ES" sz="2000" dirty="0" smtClean="0"/>
              <a:t>¿Qué </a:t>
            </a:r>
            <a:r>
              <a:rPr lang="es-ES" sz="2000" dirty="0"/>
              <a:t>tanta vida, misericordia, liberación se está dando en nuestro medio</a:t>
            </a:r>
            <a:r>
              <a:rPr lang="es-ES" sz="2000" dirty="0" smtClean="0"/>
              <a:t>?</a:t>
            </a:r>
            <a:endParaRPr lang="es-ES" sz="2000" dirty="0"/>
          </a:p>
          <a:p>
            <a:endParaRPr lang="es-ES" dirty="0"/>
          </a:p>
        </p:txBody>
      </p:sp>
    </p:spTree>
    <p:extLst>
      <p:ext uri="{BB962C8B-B14F-4D97-AF65-F5344CB8AC3E}">
        <p14:creationId xmlns:p14="http://schemas.microsoft.com/office/powerpoint/2010/main" val="411589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66304" y="866891"/>
            <a:ext cx="9927773" cy="5474525"/>
          </a:xfrm>
        </p:spPr>
        <p:txBody>
          <a:bodyPr>
            <a:noAutofit/>
          </a:bodyPr>
          <a:lstStyle/>
          <a:p>
            <a:pPr lvl="0"/>
            <a:r>
              <a:rPr lang="es-ES" sz="2100" dirty="0"/>
              <a:t>En la práctica de Jesús nos preguntamos dónde está el Reino de Dios, </a:t>
            </a:r>
            <a:r>
              <a:rPr lang="es-ES" sz="2100" dirty="0" err="1"/>
              <a:t>Lc</a:t>
            </a:r>
            <a:r>
              <a:rPr lang="es-ES" sz="2100" dirty="0"/>
              <a:t> 17, 20-21. El lugar pedagógico debe ser para nosotros un lugar del Reino y el </a:t>
            </a:r>
            <a:r>
              <a:rPr lang="es-ES" sz="2100" dirty="0" smtClean="0"/>
              <a:t>educador</a:t>
            </a:r>
            <a:r>
              <a:rPr lang="es-ES" sz="2100" dirty="0"/>
              <a:t> </a:t>
            </a:r>
            <a:r>
              <a:rPr lang="es-ES" sz="2100" dirty="0" smtClean="0"/>
              <a:t>evangelizador </a:t>
            </a:r>
            <a:r>
              <a:rPr lang="es-ES" sz="2100" dirty="0"/>
              <a:t>un signo del Reino.</a:t>
            </a:r>
          </a:p>
          <a:p>
            <a:pPr lvl="0"/>
            <a:r>
              <a:rPr lang="es-ES" sz="2100" dirty="0"/>
              <a:t>El Reino en Jesús, es inseparable del conflicto. El Reino es también una “subversión”, porque implica dar un vuelco a la realidad de muerte que estamos viviendo. La muerte de Jesús nos muestra que tan subversivo fue el Reino que predicó. </a:t>
            </a:r>
          </a:p>
          <a:p>
            <a:pPr lvl="0"/>
            <a:r>
              <a:rPr lang="es-ES" sz="2100" dirty="0"/>
              <a:t>Pide la conversión en medio de nosotros y dentro de nosotros</a:t>
            </a:r>
            <a:r>
              <a:rPr lang="es-ES" sz="2100" dirty="0" smtClean="0"/>
              <a:t>.</a:t>
            </a:r>
            <a:endParaRPr lang="es-ES" sz="2100" dirty="0"/>
          </a:p>
          <a:p>
            <a:pPr marL="0" indent="0">
              <a:buNone/>
            </a:pPr>
            <a:r>
              <a:rPr lang="es-ES" sz="2100" dirty="0"/>
              <a:t>Jesús fue el Maestro más fracasado, termina en la cruz; sin embargo la resurrección es la afirmación por parte de Dios que esta utopía sigue presente: es la victoria de la vida sobre la muerte, la mayor expresión del amor, de la misericordia. </a:t>
            </a:r>
            <a:r>
              <a:rPr lang="es-ES" sz="2100" i="1" dirty="0"/>
              <a:t>La evangelización siempre es pascual.</a:t>
            </a:r>
            <a:endParaRPr lang="es-ES" sz="2100" dirty="0"/>
          </a:p>
          <a:p>
            <a:pPr marL="0" indent="0">
              <a:buNone/>
            </a:pPr>
            <a:r>
              <a:rPr lang="es-ES" sz="2100" dirty="0"/>
              <a:t>El único criterio para valorar la vida humana en todo su contexto, es el </a:t>
            </a:r>
            <a:r>
              <a:rPr lang="es-ES" sz="2100" dirty="0" smtClean="0"/>
              <a:t>amor.</a:t>
            </a:r>
            <a:endParaRPr lang="es-ES" sz="2000" dirty="0"/>
          </a:p>
        </p:txBody>
      </p:sp>
    </p:spTree>
    <p:extLst>
      <p:ext uri="{BB962C8B-B14F-4D97-AF65-F5344CB8AC3E}">
        <p14:creationId xmlns:p14="http://schemas.microsoft.com/office/powerpoint/2010/main" val="191798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b="1" dirty="0"/>
              <a:t>IV. PRINCIPIO Y CRITERIO FUNDANTE </a:t>
            </a:r>
            <a:r>
              <a:rPr lang="es-ES" sz="4000" b="1" dirty="0" smtClean="0"/>
              <a:t/>
            </a:r>
            <a:br>
              <a:rPr lang="es-ES" sz="4000" b="1" dirty="0" smtClean="0"/>
            </a:br>
            <a:r>
              <a:rPr lang="es-ES" sz="4000" b="1" dirty="0" smtClean="0"/>
              <a:t>DE </a:t>
            </a:r>
            <a:r>
              <a:rPr lang="es-ES" sz="4000" b="1" dirty="0"/>
              <a:t>LA PEDAGOGIA DE JESUS</a:t>
            </a:r>
            <a:r>
              <a:rPr lang="es-ES" dirty="0"/>
              <a:t/>
            </a:r>
            <a:br>
              <a:rPr lang="es-ES" dirty="0"/>
            </a:br>
            <a:endParaRPr lang="es-ES" dirty="0"/>
          </a:p>
        </p:txBody>
      </p:sp>
      <p:sp>
        <p:nvSpPr>
          <p:cNvPr id="3" name="Marcador de contenido 2"/>
          <p:cNvSpPr>
            <a:spLocks noGrp="1"/>
          </p:cNvSpPr>
          <p:nvPr>
            <p:ph idx="1"/>
          </p:nvPr>
        </p:nvSpPr>
        <p:spPr>
          <a:xfrm>
            <a:off x="2589212" y="2133600"/>
            <a:ext cx="9060482" cy="4195948"/>
          </a:xfrm>
        </p:spPr>
        <p:txBody>
          <a:bodyPr>
            <a:normAutofit fontScale="85000" lnSpcReduction="20000"/>
          </a:bodyPr>
          <a:lstStyle/>
          <a:p>
            <a:pPr marL="0" indent="0">
              <a:buNone/>
            </a:pPr>
            <a:r>
              <a:rPr lang="es-ES" sz="2500" b="1" dirty="0"/>
              <a:t>Valor de la persona</a:t>
            </a:r>
            <a:r>
              <a:rPr lang="es-ES" sz="2500" dirty="0"/>
              <a:t>. Jesús cuestiona la sociedad que instrumentaliza a la persona y no la pone en el centro. Las condiciones que garantizan la vida y la dignidad deben ponerse siempre en primer plano, </a:t>
            </a:r>
            <a:r>
              <a:rPr lang="es-ES" sz="2500" dirty="0" smtClean="0"/>
              <a:t>sobre todo </a:t>
            </a:r>
            <a:r>
              <a:rPr lang="es-ES" sz="2500" dirty="0"/>
              <a:t>en una sociedad que había puesto por encima de la persona a las Instituciones, el Templo, la ley, las tradiciones, el prestigio. (Mc </a:t>
            </a:r>
            <a:r>
              <a:rPr lang="es-ES" sz="2500" dirty="0" smtClean="0"/>
              <a:t>12,41-44) Las </a:t>
            </a:r>
            <a:r>
              <a:rPr lang="es-ES" sz="2500" dirty="0"/>
              <a:t>condiciones de la mujer en Israel, era la mayor </a:t>
            </a:r>
            <a:r>
              <a:rPr lang="es-ES" sz="2500" dirty="0" smtClean="0"/>
              <a:t>marginalidad, no </a:t>
            </a:r>
            <a:r>
              <a:rPr lang="es-ES" sz="2500" dirty="0"/>
              <a:t>tenía valor ni civil ni religioso, además de esto, es viuda y pobre, ella da dos monedas en el cofre del </a:t>
            </a:r>
            <a:r>
              <a:rPr lang="es-ES" sz="2500" dirty="0" smtClean="0"/>
              <a:t>arca </a:t>
            </a:r>
            <a:r>
              <a:rPr lang="es-ES" sz="2500" dirty="0"/>
              <a:t>del tesoro. Jesús comenta: los ricos dan lo que le sobra, ella ha dado lo que necesitaba, todo lo </a:t>
            </a:r>
            <a:r>
              <a:rPr lang="es-ES" sz="2500" dirty="0" smtClean="0"/>
              <a:t>que poseía</a:t>
            </a:r>
            <a:r>
              <a:rPr lang="es-ES" sz="2500" dirty="0"/>
              <a:t>, lo que tenía para vivir, dio al templo su vida. Esto no es lo que quiere Dios. Jesús nos muestra que la vida de la persona vale más que el Templo y que el arca del dinero. En el caso de los leprosos (Mc 1, 40-45), el grupo social más relegado, siente compasión, lo toca, con esta actitud prefiere ser excluido, pera salvar a la persona. Leer el Evangelio con óptica </a:t>
            </a:r>
            <a:r>
              <a:rPr lang="es-ES" sz="2500" dirty="0" smtClean="0"/>
              <a:t>pedagógica.</a:t>
            </a:r>
            <a:endParaRPr lang="es-ES" sz="2500" dirty="0"/>
          </a:p>
          <a:p>
            <a:endParaRPr lang="es-ES" dirty="0"/>
          </a:p>
        </p:txBody>
      </p:sp>
    </p:spTree>
    <p:extLst>
      <p:ext uri="{BB962C8B-B14F-4D97-AF65-F5344CB8AC3E}">
        <p14:creationId xmlns:p14="http://schemas.microsoft.com/office/powerpoint/2010/main" val="77963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b="1" dirty="0"/>
              <a:t>V. TALLER </a:t>
            </a:r>
            <a:r>
              <a:rPr lang="es-ES" sz="4000" b="1" dirty="0" smtClean="0"/>
              <a:t>SOBRE </a:t>
            </a:r>
            <a:r>
              <a:rPr lang="es-ES" sz="4000" b="1" dirty="0"/>
              <a:t>LA </a:t>
            </a:r>
            <a:r>
              <a:rPr lang="es-ES" sz="4000" b="1" dirty="0" smtClean="0"/>
              <a:t>MANERA</a:t>
            </a:r>
            <a:br>
              <a:rPr lang="es-ES" sz="4000" b="1" dirty="0" smtClean="0"/>
            </a:br>
            <a:r>
              <a:rPr lang="es-ES" sz="4000" b="1" dirty="0" smtClean="0"/>
              <a:t>DE </a:t>
            </a:r>
            <a:r>
              <a:rPr lang="es-ES" sz="4000" b="1" dirty="0"/>
              <a:t>EDUCAR QUE TUVO JESUS</a:t>
            </a:r>
            <a:r>
              <a:rPr lang="es-ES" dirty="0"/>
              <a:t/>
            </a:r>
            <a:br>
              <a:rPr lang="es-ES" dirty="0"/>
            </a:br>
            <a:endParaRPr lang="es-ES" dirty="0"/>
          </a:p>
        </p:txBody>
      </p:sp>
      <p:sp>
        <p:nvSpPr>
          <p:cNvPr id="3" name="Marcador de contenido 2"/>
          <p:cNvSpPr>
            <a:spLocks noGrp="1"/>
          </p:cNvSpPr>
          <p:nvPr>
            <p:ph idx="1"/>
          </p:nvPr>
        </p:nvSpPr>
        <p:spPr>
          <a:xfrm>
            <a:off x="2592925" y="1905000"/>
            <a:ext cx="8915400" cy="4400796"/>
          </a:xfrm>
        </p:spPr>
        <p:txBody>
          <a:bodyPr>
            <a:normAutofit/>
          </a:bodyPr>
          <a:lstStyle/>
          <a:p>
            <a:pPr marL="0" indent="0">
              <a:buNone/>
            </a:pPr>
            <a:r>
              <a:rPr lang="es-ES" sz="2100" b="1" dirty="0"/>
              <a:t>TEXTO: Los discípulos de Emaús (</a:t>
            </a:r>
            <a:r>
              <a:rPr lang="es-ES" sz="2100" b="1" dirty="0" err="1"/>
              <a:t>Lc</a:t>
            </a:r>
            <a:r>
              <a:rPr lang="es-ES" sz="2100" b="1" dirty="0"/>
              <a:t> 24, 13-35)</a:t>
            </a:r>
            <a:endParaRPr lang="es-ES" sz="2100" dirty="0"/>
          </a:p>
          <a:p>
            <a:pPr lvl="0"/>
            <a:r>
              <a:rPr lang="es-ES" sz="2100" dirty="0"/>
              <a:t>Pedagogía del Amor </a:t>
            </a:r>
            <a:r>
              <a:rPr lang="es-ES" sz="2100" dirty="0" smtClean="0"/>
              <a:t>y del </a:t>
            </a:r>
            <a:r>
              <a:rPr lang="es-ES" sz="2100" dirty="0"/>
              <a:t>servicio</a:t>
            </a:r>
          </a:p>
          <a:p>
            <a:pPr lvl="0"/>
            <a:r>
              <a:rPr lang="es-ES" sz="2100" dirty="0"/>
              <a:t>Pedagogía del Encuentro </a:t>
            </a:r>
            <a:r>
              <a:rPr lang="es-ES" sz="2100" dirty="0" smtClean="0"/>
              <a:t>- </a:t>
            </a:r>
            <a:r>
              <a:rPr lang="es-ES" sz="2100" dirty="0"/>
              <a:t>Acercarnos</a:t>
            </a:r>
          </a:p>
          <a:p>
            <a:pPr lvl="0"/>
            <a:r>
              <a:rPr lang="es-ES" sz="2100" dirty="0"/>
              <a:t>Pedagogía de la Escucha</a:t>
            </a:r>
          </a:p>
          <a:p>
            <a:pPr lvl="0"/>
            <a:r>
              <a:rPr lang="es-ES" sz="2100" dirty="0" smtClean="0"/>
              <a:t>Historia: cuestionamiento, confrontación, liberador, lectura </a:t>
            </a:r>
            <a:r>
              <a:rPr lang="es-ES" sz="2100" dirty="0"/>
              <a:t>de la realidad</a:t>
            </a:r>
          </a:p>
          <a:p>
            <a:pPr lvl="0"/>
            <a:r>
              <a:rPr lang="es-ES" sz="2100" dirty="0"/>
              <a:t>Reconociendo – paciencia</a:t>
            </a:r>
          </a:p>
          <a:p>
            <a:pPr lvl="0"/>
            <a:r>
              <a:rPr lang="es-ES" sz="2100" dirty="0" smtClean="0"/>
              <a:t>Testimonio</a:t>
            </a:r>
            <a:endParaRPr lang="es-ES" sz="2100" dirty="0"/>
          </a:p>
          <a:p>
            <a:pPr lvl="0"/>
            <a:r>
              <a:rPr lang="es-ES" sz="2100" dirty="0" smtClean="0"/>
              <a:t>Compartir: vida, misericordia, </a:t>
            </a:r>
            <a:r>
              <a:rPr lang="es-ES" sz="2100" dirty="0"/>
              <a:t>amistad</a:t>
            </a:r>
          </a:p>
          <a:p>
            <a:pPr lvl="0"/>
            <a:r>
              <a:rPr lang="es-ES" sz="2100" dirty="0" smtClean="0"/>
              <a:t>Compromiso: acción, envío, contar </a:t>
            </a:r>
            <a:r>
              <a:rPr lang="es-ES" sz="2100" dirty="0"/>
              <a:t>esa </a:t>
            </a:r>
            <a:r>
              <a:rPr lang="es-ES" sz="2100" dirty="0" smtClean="0"/>
              <a:t>alegría, </a:t>
            </a:r>
            <a:r>
              <a:rPr lang="es-ES" sz="2100" dirty="0"/>
              <a:t>divulgación</a:t>
            </a:r>
          </a:p>
          <a:p>
            <a:endParaRPr lang="es-ES" dirty="0"/>
          </a:p>
        </p:txBody>
      </p:sp>
    </p:spTree>
    <p:extLst>
      <p:ext uri="{BB962C8B-B14F-4D97-AF65-F5344CB8AC3E}">
        <p14:creationId xmlns:p14="http://schemas.microsoft.com/office/powerpoint/2010/main" val="395265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5448" y="1567542"/>
            <a:ext cx="9202985" cy="4676188"/>
          </a:xfrm>
        </p:spPr>
        <p:txBody>
          <a:bodyPr/>
          <a:lstStyle/>
          <a:p>
            <a:pPr marL="0" indent="0">
              <a:buNone/>
            </a:pPr>
            <a:r>
              <a:rPr lang="es-ES" sz="2100" b="1" dirty="0"/>
              <a:t>Pedagogía del camino</a:t>
            </a:r>
            <a:r>
              <a:rPr lang="es-ES" sz="2100" dirty="0"/>
              <a:t>:</a:t>
            </a:r>
          </a:p>
          <a:p>
            <a:pPr marL="0" indent="0">
              <a:buNone/>
            </a:pPr>
            <a:r>
              <a:rPr lang="es-ES" sz="2100" dirty="0"/>
              <a:t>Punto de partida es el fracaso, la cruz. En esta realidad de muerte, de </a:t>
            </a:r>
            <a:r>
              <a:rPr lang="es-ES" sz="2100" dirty="0" smtClean="0"/>
              <a:t>fracaso, </a:t>
            </a:r>
            <a:r>
              <a:rPr lang="es-ES" sz="2100" dirty="0"/>
              <a:t>de huida, empieza el itinerario de la pedagogía de Jesús, con un primer momento marcado por el encuentro, la cercanía, el acompañamiento. Empieza el diálogo que parte de la escucha, diálogo que es confrontación, cuestionamiento, interpretación desde la historia, trabajo de concientización y paciencia, se da la pedagogía de la amistad, del compartir, es aquí donde se les abre los ojos (pedagogía del amor), en ese momento el maestro desaparece, queda en los discípulos, ya no huyen más, sino que se regresan para anunciar, se da una pedagogía de la transformación, y se llega a la pedagogía de la praxis, del compartir la experiencia de fe. </a:t>
            </a:r>
          </a:p>
          <a:p>
            <a:endParaRPr lang="es-ES" dirty="0"/>
          </a:p>
        </p:txBody>
      </p:sp>
    </p:spTree>
    <p:extLst>
      <p:ext uri="{BB962C8B-B14F-4D97-AF65-F5344CB8AC3E}">
        <p14:creationId xmlns:p14="http://schemas.microsoft.com/office/powerpoint/2010/main" val="187172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OBJETIVA</a:t>
            </a:r>
          </a:p>
          <a:p>
            <a:r>
              <a:rPr lang="es-AR" dirty="0" smtClean="0"/>
              <a:t>Hay muchas transformaciones y cambios en la educación. Buena infraestructura. Docentes capacitados. Alumnos heterogéneos. Entorno Familiar diverso.</a:t>
            </a:r>
          </a:p>
          <a:p>
            <a:r>
              <a:rPr lang="es-AR" dirty="0" smtClean="0"/>
              <a:t>SUBJETIVA</a:t>
            </a:r>
          </a:p>
          <a:p>
            <a:r>
              <a:rPr lang="es-AR" dirty="0" smtClean="0"/>
              <a:t>Docentes apasionados por la tarea y otros menos comprometidos.</a:t>
            </a:r>
            <a:r>
              <a:rPr lang="es-AR" dirty="0"/>
              <a:t> </a:t>
            </a:r>
            <a:r>
              <a:rPr lang="es-AR" dirty="0" smtClean="0"/>
              <a:t>Nuestros alumnos son buenos y los padres acompañan.</a:t>
            </a:r>
          </a:p>
          <a:p>
            <a:r>
              <a:rPr lang="es-AR" dirty="0" smtClean="0"/>
              <a:t>OTRAS REALIDADES</a:t>
            </a:r>
          </a:p>
          <a:p>
            <a:r>
              <a:rPr lang="es-AR" dirty="0" smtClean="0"/>
              <a:t>Política educativa que impone metodologías de trabajo. La inclusión sin acompañamiento. Problemas personales que afectan la vida del docente.</a:t>
            </a:r>
          </a:p>
          <a:p>
            <a:r>
              <a:rPr lang="es-AR" dirty="0" smtClean="0"/>
              <a:t>ACTIVIDADES CONCRETAS</a:t>
            </a:r>
          </a:p>
          <a:p>
            <a:r>
              <a:rPr lang="es-AR" dirty="0" smtClean="0"/>
              <a:t>Mirada esperanzadora. Compromiso con la tarea. Trabajo en equipo</a:t>
            </a:r>
          </a:p>
        </p:txBody>
      </p:sp>
      <p:sp>
        <p:nvSpPr>
          <p:cNvPr id="4" name="Título 3"/>
          <p:cNvSpPr>
            <a:spLocks noGrp="1"/>
          </p:cNvSpPr>
          <p:nvPr>
            <p:ph type="title"/>
          </p:nvPr>
        </p:nvSpPr>
        <p:spPr/>
        <p:txBody>
          <a:bodyPr/>
          <a:lstStyle/>
          <a:p>
            <a:r>
              <a:rPr lang="es-AR" dirty="0" smtClean="0"/>
              <a:t>San José</a:t>
            </a:r>
            <a:endParaRPr lang="es-AR" dirty="0"/>
          </a:p>
        </p:txBody>
      </p:sp>
    </p:spTree>
    <p:extLst>
      <p:ext uri="{BB962C8B-B14F-4D97-AF65-F5344CB8AC3E}">
        <p14:creationId xmlns:p14="http://schemas.microsoft.com/office/powerpoint/2010/main" val="182630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OBJETIVA</a:t>
            </a:r>
          </a:p>
          <a:p>
            <a:r>
              <a:rPr lang="es-AR" dirty="0" smtClean="0"/>
              <a:t>Una realidad abrumadora, apática y desafiante</a:t>
            </a:r>
          </a:p>
          <a:p>
            <a:r>
              <a:rPr lang="es-AR" dirty="0" smtClean="0"/>
              <a:t>SUBJETIVA</a:t>
            </a:r>
          </a:p>
          <a:p>
            <a:r>
              <a:rPr lang="es-AR" dirty="0" smtClean="0"/>
              <a:t>Necesidad de orientación y respuesta de parte de la comunidad</a:t>
            </a:r>
          </a:p>
          <a:p>
            <a:r>
              <a:rPr lang="es-AR" dirty="0" smtClean="0"/>
              <a:t>OTRAS REALIDADES</a:t>
            </a:r>
          </a:p>
          <a:p>
            <a:r>
              <a:rPr lang="es-AR" dirty="0" smtClean="0"/>
              <a:t>Necesidades de protagonismo de los alumnos</a:t>
            </a:r>
          </a:p>
          <a:p>
            <a:r>
              <a:rPr lang="es-AR" dirty="0" smtClean="0"/>
              <a:t>ACTIVIDADES CONCRETAS</a:t>
            </a:r>
          </a:p>
          <a:p>
            <a:r>
              <a:rPr lang="es-AR" dirty="0" smtClean="0"/>
              <a:t>Construir </a:t>
            </a:r>
            <a:r>
              <a:rPr lang="es-AR" smtClean="0"/>
              <a:t>con ternura en la Fe.</a:t>
            </a:r>
            <a:endParaRPr lang="es-AR" dirty="0" smtClean="0"/>
          </a:p>
        </p:txBody>
      </p:sp>
      <p:sp>
        <p:nvSpPr>
          <p:cNvPr id="4" name="Título 3"/>
          <p:cNvSpPr>
            <a:spLocks noGrp="1"/>
          </p:cNvSpPr>
          <p:nvPr>
            <p:ph type="title"/>
          </p:nvPr>
        </p:nvSpPr>
        <p:spPr/>
        <p:txBody>
          <a:bodyPr/>
          <a:lstStyle/>
          <a:p>
            <a:r>
              <a:rPr lang="es-AR" dirty="0" smtClean="0"/>
              <a:t>San José  Clorinda</a:t>
            </a:r>
            <a:br>
              <a:rPr lang="es-AR" dirty="0" smtClean="0"/>
            </a:br>
            <a:r>
              <a:rPr lang="es-AR" dirty="0" smtClean="0"/>
              <a:t>Y Medalla Milagrosa CABA</a:t>
            </a:r>
            <a:endParaRPr lang="es-AR" dirty="0"/>
          </a:p>
        </p:txBody>
      </p:sp>
    </p:spTree>
    <p:extLst>
      <p:ext uri="{BB962C8B-B14F-4D97-AF65-F5344CB8AC3E}">
        <p14:creationId xmlns:p14="http://schemas.microsoft.com/office/powerpoint/2010/main" val="351545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OBJETIVA</a:t>
            </a:r>
          </a:p>
          <a:p>
            <a:r>
              <a:rPr lang="es-AR" dirty="0" smtClean="0"/>
              <a:t>Educación elegida por familias que lo eligen convencidos por lo que el mensaje es y ofrece</a:t>
            </a:r>
          </a:p>
          <a:p>
            <a:r>
              <a:rPr lang="es-AR" dirty="0" smtClean="0"/>
              <a:t>SUBJETIVA</a:t>
            </a:r>
          </a:p>
          <a:p>
            <a:r>
              <a:rPr lang="es-AR" dirty="0" smtClean="0"/>
              <a:t>Muchas veces no le interesa lo que el ideario propone</a:t>
            </a:r>
          </a:p>
          <a:p>
            <a:r>
              <a:rPr lang="es-AR" dirty="0" smtClean="0"/>
              <a:t>OTRAS REALIDADES</a:t>
            </a:r>
          </a:p>
          <a:p>
            <a:r>
              <a:rPr lang="es-AR" dirty="0" smtClean="0"/>
              <a:t>Multiplicidad cultural social y económica</a:t>
            </a:r>
          </a:p>
          <a:p>
            <a:endParaRPr lang="es-AR" dirty="0" smtClean="0"/>
          </a:p>
          <a:p>
            <a:r>
              <a:rPr lang="es-AR" dirty="0" smtClean="0"/>
              <a:t>ACTIVIDADES CONCRETAS</a:t>
            </a:r>
          </a:p>
          <a:p>
            <a:r>
              <a:rPr lang="es-AR" dirty="0" smtClean="0"/>
              <a:t>Escuchar intentar ser escuchados</a:t>
            </a:r>
          </a:p>
        </p:txBody>
      </p:sp>
      <p:sp>
        <p:nvSpPr>
          <p:cNvPr id="4" name="Título 3"/>
          <p:cNvSpPr>
            <a:spLocks noGrp="1"/>
          </p:cNvSpPr>
          <p:nvPr>
            <p:ph type="title"/>
          </p:nvPr>
        </p:nvSpPr>
        <p:spPr/>
        <p:txBody>
          <a:bodyPr/>
          <a:lstStyle/>
          <a:p>
            <a:endParaRPr lang="es-AR" dirty="0"/>
          </a:p>
        </p:txBody>
      </p:sp>
    </p:spTree>
    <p:extLst>
      <p:ext uri="{BB962C8B-B14F-4D97-AF65-F5344CB8AC3E}">
        <p14:creationId xmlns:p14="http://schemas.microsoft.com/office/powerpoint/2010/main" val="375049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Familia ausentes. Falta de acompañamiento</a:t>
            </a:r>
          </a:p>
          <a:p>
            <a:r>
              <a:rPr lang="es-AR" dirty="0" smtClean="0"/>
              <a:t>Chicos carentes de afectos</a:t>
            </a:r>
          </a:p>
          <a:p>
            <a:r>
              <a:rPr lang="es-AR" dirty="0" smtClean="0"/>
              <a:t>No existe la cultura del esfuerzo</a:t>
            </a:r>
          </a:p>
          <a:p>
            <a:r>
              <a:rPr lang="es-AR" dirty="0" smtClean="0"/>
              <a:t>Docentes como referentes: cubren la carencia de afectos</a:t>
            </a:r>
          </a:p>
          <a:p>
            <a:r>
              <a:rPr lang="es-AR" dirty="0" smtClean="0"/>
              <a:t>Escuela: institución que permanece </a:t>
            </a:r>
            <a:r>
              <a:rPr lang="es-AR" dirty="0" err="1" smtClean="0"/>
              <a:t>empie</a:t>
            </a:r>
            <a:endParaRPr lang="es-AR" dirty="0" smtClean="0"/>
          </a:p>
        </p:txBody>
      </p:sp>
      <p:sp>
        <p:nvSpPr>
          <p:cNvPr id="4" name="Título 3"/>
          <p:cNvSpPr>
            <a:spLocks noGrp="1"/>
          </p:cNvSpPr>
          <p:nvPr>
            <p:ph type="title"/>
          </p:nvPr>
        </p:nvSpPr>
        <p:spPr/>
        <p:txBody>
          <a:bodyPr/>
          <a:lstStyle/>
          <a:p>
            <a:r>
              <a:rPr lang="es-AR" dirty="0" smtClean="0"/>
              <a:t>Medalla Milagrosa de Lanús</a:t>
            </a:r>
            <a:endParaRPr lang="es-AR" dirty="0"/>
          </a:p>
        </p:txBody>
      </p:sp>
    </p:spTree>
    <p:extLst>
      <p:ext uri="{BB962C8B-B14F-4D97-AF65-F5344CB8AC3E}">
        <p14:creationId xmlns:p14="http://schemas.microsoft.com/office/powerpoint/2010/main" val="306374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Realidad Objetiva: Familias desorganizadas</a:t>
            </a:r>
          </a:p>
          <a:p>
            <a:r>
              <a:rPr lang="es-AR" dirty="0" smtClean="0"/>
              <a:t>Realidad subjetiva: niños con dificultad</a:t>
            </a:r>
          </a:p>
          <a:p>
            <a:r>
              <a:rPr lang="es-AR" dirty="0" smtClean="0"/>
              <a:t>Actitudes concretas: mirada maternal, escuela hogar</a:t>
            </a:r>
          </a:p>
        </p:txBody>
      </p:sp>
      <p:sp>
        <p:nvSpPr>
          <p:cNvPr id="4" name="Título 3"/>
          <p:cNvSpPr>
            <a:spLocks noGrp="1"/>
          </p:cNvSpPr>
          <p:nvPr>
            <p:ph type="title"/>
          </p:nvPr>
        </p:nvSpPr>
        <p:spPr/>
        <p:txBody>
          <a:bodyPr/>
          <a:lstStyle/>
          <a:p>
            <a:r>
              <a:rPr lang="es-AR" dirty="0" smtClean="0"/>
              <a:t>María Teresa</a:t>
            </a:r>
            <a:endParaRPr lang="es-AR" dirty="0"/>
          </a:p>
        </p:txBody>
      </p:sp>
    </p:spTree>
    <p:extLst>
      <p:ext uri="{BB962C8B-B14F-4D97-AF65-F5344CB8AC3E}">
        <p14:creationId xmlns:p14="http://schemas.microsoft.com/office/powerpoint/2010/main" val="3448379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OBJETIVA/SUBJETIVA</a:t>
            </a:r>
          </a:p>
          <a:p>
            <a:r>
              <a:rPr lang="es-AR" dirty="0" smtClean="0"/>
              <a:t>Lo que aparece como una solución en la práctica no funciona, ejemplo acompañante pedagógico </a:t>
            </a:r>
          </a:p>
          <a:p>
            <a:r>
              <a:rPr lang="es-AR" dirty="0" smtClean="0"/>
              <a:t>OTRAS REALIDADES</a:t>
            </a:r>
          </a:p>
          <a:p>
            <a:r>
              <a:rPr lang="es-AR" dirty="0" smtClean="0"/>
              <a:t>Falta de profesionales, falta o exceso de alumnos según el lugar, entornos sociales cerrados a nuevas realidades de crecimiento.</a:t>
            </a:r>
          </a:p>
          <a:p>
            <a:r>
              <a:rPr lang="es-AR" dirty="0" smtClean="0"/>
              <a:t>ACTIVIDADES CONCRETAS</a:t>
            </a:r>
          </a:p>
          <a:p>
            <a:r>
              <a:rPr lang="es-AR" dirty="0" smtClean="0"/>
              <a:t>Orar. Actuar. Ser creativos en lugar donde estas</a:t>
            </a:r>
          </a:p>
        </p:txBody>
      </p:sp>
      <p:sp>
        <p:nvSpPr>
          <p:cNvPr id="4" name="Título 3"/>
          <p:cNvSpPr>
            <a:spLocks noGrp="1"/>
          </p:cNvSpPr>
          <p:nvPr>
            <p:ph type="title"/>
          </p:nvPr>
        </p:nvSpPr>
        <p:spPr/>
        <p:txBody>
          <a:bodyPr/>
          <a:lstStyle/>
          <a:p>
            <a:r>
              <a:rPr lang="es-AR" dirty="0" smtClean="0"/>
              <a:t>Cristo Rey G1</a:t>
            </a:r>
            <a:endParaRPr lang="es-AR" dirty="0"/>
          </a:p>
        </p:txBody>
      </p:sp>
    </p:spTree>
    <p:extLst>
      <p:ext uri="{BB962C8B-B14F-4D97-AF65-F5344CB8AC3E}">
        <p14:creationId xmlns:p14="http://schemas.microsoft.com/office/powerpoint/2010/main" val="684474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7794" y="1588168"/>
            <a:ext cx="9906818" cy="4323054"/>
          </a:xfrm>
        </p:spPr>
        <p:txBody>
          <a:bodyPr/>
          <a:lstStyle/>
          <a:p>
            <a:r>
              <a:rPr lang="es-AR" dirty="0" smtClean="0"/>
              <a:t>OBJETIVA/SUBJETIVA</a:t>
            </a:r>
          </a:p>
          <a:p>
            <a:r>
              <a:rPr lang="es-AR" dirty="0" smtClean="0"/>
              <a:t>Nuestros chicos provienen de familias ensambladas, sin trabajo y sin cultura de trabajo</a:t>
            </a:r>
          </a:p>
          <a:p>
            <a:r>
              <a:rPr lang="es-AR" dirty="0" smtClean="0"/>
              <a:t>OTRAS REALIDADES</a:t>
            </a:r>
          </a:p>
          <a:p>
            <a:r>
              <a:rPr lang="es-AR" dirty="0" smtClean="0"/>
              <a:t>Sus carencias y dificultades son iguales a las de las escuelas estatales (se atienden solos, cuidan a sus hermanos, etc.)</a:t>
            </a:r>
          </a:p>
          <a:p>
            <a:r>
              <a:rPr lang="es-AR" dirty="0" smtClean="0"/>
              <a:t>ACTIVIDADES CONCRETAS</a:t>
            </a:r>
          </a:p>
        </p:txBody>
      </p:sp>
      <p:sp>
        <p:nvSpPr>
          <p:cNvPr id="4" name="Título 3"/>
          <p:cNvSpPr>
            <a:spLocks noGrp="1"/>
          </p:cNvSpPr>
          <p:nvPr>
            <p:ph type="title"/>
          </p:nvPr>
        </p:nvSpPr>
        <p:spPr/>
        <p:txBody>
          <a:bodyPr/>
          <a:lstStyle/>
          <a:p>
            <a:r>
              <a:rPr lang="es-AR" dirty="0" smtClean="0"/>
              <a:t>Cristo Rey G2</a:t>
            </a:r>
            <a:endParaRPr lang="es-AR" dirty="0"/>
          </a:p>
        </p:txBody>
      </p:sp>
    </p:spTree>
    <p:extLst>
      <p:ext uri="{BB962C8B-B14F-4D97-AF65-F5344CB8AC3E}">
        <p14:creationId xmlns:p14="http://schemas.microsoft.com/office/powerpoint/2010/main" val="3499345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953</TotalTime>
  <Words>2357</Words>
  <Application>Microsoft Office PowerPoint</Application>
  <PresentationFormat>Panorámica</PresentationFormat>
  <Paragraphs>139</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Century Gothic</vt:lpstr>
      <vt:lpstr>Times New Roman</vt:lpstr>
      <vt:lpstr>Wingdings 3</vt:lpstr>
      <vt:lpstr>Espiral</vt:lpstr>
      <vt:lpstr>                                                            PERFIL DEL EDUCADOR DESDE LA PEDAGOGIA DE JESÚS      </vt:lpstr>
      <vt:lpstr>  I- ¿EN QUÉ REALIDAD  ESTAMOS REALIZANDO NUESTRA TAREA EDUCATIVA EVANGELIZADORA?  </vt:lpstr>
      <vt:lpstr>San José</vt:lpstr>
      <vt:lpstr>San José  Clorinda Y Medalla Milagrosa CABA</vt:lpstr>
      <vt:lpstr>Presentación de PowerPoint</vt:lpstr>
      <vt:lpstr>Medalla Milagrosa de Lanús</vt:lpstr>
      <vt:lpstr>María Teresa</vt:lpstr>
      <vt:lpstr>Cristo Rey G1</vt:lpstr>
      <vt:lpstr>Cristo Rey G2</vt:lpstr>
      <vt:lpstr>Presentación de PowerPoint</vt:lpstr>
      <vt:lpstr>Presentación de PowerPoint</vt:lpstr>
      <vt:lpstr>Presentación de PowerPoint</vt:lpstr>
      <vt:lpstr>  II. JESÚS  MAESTRO CARISMATICO/POPULAR EN LA LÍNEA DE LOS PROFETAS </vt:lpstr>
      <vt:lpstr>Presentación de PowerPoint</vt:lpstr>
      <vt:lpstr>Presentación de PowerPoint</vt:lpstr>
      <vt:lpstr>Presentación de PowerPoint</vt:lpstr>
      <vt:lpstr>Presentación de PowerPoint</vt:lpstr>
      <vt:lpstr>Presentación de PowerPoint</vt:lpstr>
      <vt:lpstr>Presentación de PowerPoint</vt:lpstr>
      <vt:lpstr>III. LA UTOPIA PEDAGÓGICA DE JESUS </vt:lpstr>
      <vt:lpstr>Presentación de PowerPoint</vt:lpstr>
      <vt:lpstr>Presentación de PowerPoint</vt:lpstr>
      <vt:lpstr>IV. PRINCIPIO Y CRITERIO FUNDANTE  DE LA PEDAGOGIA DE JESUS </vt:lpstr>
      <vt:lpstr>V. TALLER SOBRE LA MANERA DE EDUCAR QUE TUVO JESUS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Adrián Gómez Cañete</dc:creator>
  <cp:lastModifiedBy>HP Mania</cp:lastModifiedBy>
  <cp:revision>51</cp:revision>
  <dcterms:created xsi:type="dcterms:W3CDTF">2015-06-13T09:14:30Z</dcterms:created>
  <dcterms:modified xsi:type="dcterms:W3CDTF">2015-10-03T13:24:03Z</dcterms:modified>
</cp:coreProperties>
</file>