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9" r:id="rId4"/>
    <p:sldId id="297" r:id="rId5"/>
    <p:sldId id="294" r:id="rId6"/>
    <p:sldId id="288" r:id="rId7"/>
    <p:sldId id="300" r:id="rId8"/>
    <p:sldId id="275" r:id="rId9"/>
    <p:sldId id="276" r:id="rId10"/>
    <p:sldId id="292" r:id="rId11"/>
    <p:sldId id="293" r:id="rId12"/>
    <p:sldId id="262" r:id="rId13"/>
    <p:sldId id="301" r:id="rId14"/>
    <p:sldId id="302" r:id="rId15"/>
    <p:sldId id="303" r:id="rId16"/>
    <p:sldId id="304" r:id="rId17"/>
    <p:sldId id="263" r:id="rId18"/>
    <p:sldId id="287" r:id="rId19"/>
    <p:sldId id="305" r:id="rId20"/>
    <p:sldId id="289" r:id="rId21"/>
    <p:sldId id="306" r:id="rId22"/>
    <p:sldId id="307" r:id="rId23"/>
    <p:sldId id="308" r:id="rId24"/>
    <p:sldId id="309" r:id="rId25"/>
    <p:sldId id="310" r:id="rId26"/>
    <p:sldId id="29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4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F75B-24E7-4863-B395-DAF6FB2D68E1}" type="datetimeFigureOut">
              <a:rPr lang="es-AR" smtClean="0"/>
              <a:t>06/10/2015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9ABF-30BE-4861-B6F4-A2D2D88A361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031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B885-A101-4E8D-8909-E71EDC04CA35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3A14-12B9-45C2-A8A4-C93271A670C5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6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6909-5C55-4054-B0E9-CC1647C79CDD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3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DA74-0A6A-4083-AA88-F4CDBCFBEA17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4A2D-8919-4480-BDE2-D807A5D08B97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07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E2E-CFCC-494E-92F1-09A5B1608AAB}" type="datetime1">
              <a:rPr lang="es-ES" smtClean="0"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7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5446-6CF9-453E-BAAB-41DB51AD0C25}" type="datetime1">
              <a:rPr lang="es-ES" smtClean="0"/>
              <a:t>06/10/2015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8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2176-7907-4D27-9597-02966EB947FF}" type="datetime1">
              <a:rPr lang="es-ES" smtClean="0"/>
              <a:t>06/10/2015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CF39-7146-489A-9B9B-0F590C0ACC59}" type="datetime1">
              <a:rPr lang="es-ES" smtClean="0"/>
              <a:t>06/10/2015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8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A6E1-69B1-48E2-B0AD-727BFBABE957}" type="datetime1">
              <a:rPr lang="es-ES" smtClean="0"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1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7015-B511-4F94-ADEF-3B5FAAFF3BCD}" type="datetime1">
              <a:rPr lang="es-ES" smtClean="0"/>
              <a:t>06/10/2015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3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177F3-2AE8-4FF9-AEC0-5014BAC7F354}" type="datetime1">
              <a:rPr lang="es-ES" smtClean="0"/>
              <a:t>06/10/2015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2462-9BDB-4A06-B75C-64EB660A7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59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1827635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San Vicente y Santa Luisa</a:t>
            </a:r>
            <a:b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</a:b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al servicio de la evangelización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3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28596" y="214290"/>
            <a:ext cx="8229600" cy="14865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4 </a:t>
            </a:r>
            <a:r>
              <a:rPr lang="es-A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hunsun</a:t>
            </a: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27584" y="4797152"/>
            <a:ext cx="7772400" cy="18276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“Tenemos necesidad los unos de los otros”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42910" y="3786190"/>
            <a:ext cx="7957074" cy="2838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a) Una colaboración a partir de las llamadas de los pobres y en colaboración con los pobres</a:t>
            </a:r>
            <a:r>
              <a:rPr lang="es-AR" sz="4800" dirty="0" smtClean="0">
                <a:solidFill>
                  <a:schemeClr val="bg1"/>
                </a:solidFill>
              </a:rPr>
              <a:t>.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3786190"/>
            <a:ext cx="7957074" cy="2838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a) Una colaboración a partir de la mística evangélica de la fe, la esperanza y  la justicia</a:t>
            </a:r>
            <a:r>
              <a:rPr lang="es-AR" sz="4800" dirty="0" smtClean="0">
                <a:solidFill>
                  <a:schemeClr val="bg1"/>
                </a:solidFill>
              </a:rPr>
              <a:t>.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3786190"/>
            <a:ext cx="7957074" cy="2838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c) Una</a:t>
            </a:r>
            <a:r>
              <a:rPr lang="es-AR" sz="4800" dirty="0" smtClean="0">
                <a:solidFill>
                  <a:schemeClr val="bg1"/>
                </a:solidFill>
              </a:rPr>
              <a:t> </a:t>
            </a:r>
            <a:r>
              <a:rPr lang="es-AR" sz="4800" b="1" dirty="0" smtClean="0">
                <a:solidFill>
                  <a:schemeClr val="bg1"/>
                </a:solidFill>
              </a:rPr>
              <a:t>colaboración con profundo sentido eclesial.</a:t>
            </a:r>
            <a:r>
              <a:rPr lang="es-AR" sz="4800" dirty="0" smtClean="0"/>
              <a:t> 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10" y="3357562"/>
            <a:ext cx="7957074" cy="35004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d) Una colaboración creativa, actualizada y diversificada que articula las buenas decisiones dentro de la Iglesia y de la sociedad</a:t>
            </a:r>
            <a:r>
              <a:rPr lang="es-AR" sz="4800" dirty="0" smtClean="0">
                <a:solidFill>
                  <a:schemeClr val="bg1"/>
                </a:solidFill>
              </a:rPr>
              <a:t>.  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10" y="3786190"/>
            <a:ext cx="7957074" cy="2838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e) Colaboración en la reciprocidad humilde e intercambio de dones</a:t>
            </a:r>
            <a:r>
              <a:rPr lang="es-AR" sz="4800" dirty="0" smtClean="0">
                <a:solidFill>
                  <a:schemeClr val="bg1"/>
                </a:solidFill>
              </a:rPr>
              <a:t>.</a:t>
            </a:r>
            <a:r>
              <a:rPr lang="es-AR" sz="4800" dirty="0" smtClean="0"/>
              <a:t> 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7584" y="4797152"/>
            <a:ext cx="7772400" cy="18276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II. </a:t>
            </a:r>
            <a:r>
              <a:rPr lang="es-AR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El agente de la misión educativa vicentina</a:t>
            </a:r>
            <a: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.</a:t>
            </a:r>
            <a:endParaRPr lang="es-E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itchFamily="18" charset="0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000100" y="4572008"/>
            <a:ext cx="7286676" cy="20527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a) Persona con profunda experiencia de Dios.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6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5720" y="2786058"/>
            <a:ext cx="8572560" cy="38387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Servidores: A</a:t>
            </a: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 imitación de Aquél que vino para servir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5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jan Pro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Evangelizadores: Anunciando la cercanía – alegría del Reino.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00100" y="4572008"/>
            <a:ext cx="7286676" cy="20527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b) Persona identificada con Cristo, evangelizador y servidor de los pobres.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2945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5972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3643314"/>
            <a:ext cx="8072494" cy="29814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c) Persona con firme y convencido sentido de pertenencia a esta vocación específica vicentina.</a:t>
            </a:r>
            <a:r>
              <a:rPr lang="es-AR" sz="4800" dirty="0" smtClean="0">
                <a:solidFill>
                  <a:schemeClr val="bg1"/>
                </a:solidFill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0034" y="3643314"/>
            <a:ext cx="8072494" cy="29814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d) Persona que se esfuerza por leer la voluntad de Dios en los “signos de los tiempos”.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28662" y="4214818"/>
            <a:ext cx="7286676" cy="24099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e) Persona llena de celo apostólico.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14348" y="3857628"/>
            <a:ext cx="7643866" cy="27671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4800" b="1" dirty="0" smtClean="0">
                <a:solidFill>
                  <a:schemeClr val="bg1"/>
                </a:solidFill>
              </a:rPr>
              <a:t>c) Persona que siente la obligación y la urgencia de formarse permanente y continuamente. .</a:t>
            </a:r>
            <a:endParaRPr lang="es-ES" sz="4800" b="1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67556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00892" y="6564337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86518"/>
          </a:xfrm>
        </p:spPr>
        <p:txBody>
          <a:bodyPr>
            <a:normAutofit fontScale="90000"/>
          </a:bodyPr>
          <a:lstStyle/>
          <a:p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corazón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(Educate the Heart-Spanish Subtitles)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27584" y="4797152"/>
            <a:ext cx="7772400" cy="18276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I. Las</a:t>
            </a:r>
            <a:r>
              <a:rPr kumimoji="0" lang="es-ES" sz="4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 Fundaciones al servicio de la evangelización.</a:t>
            </a:r>
            <a:endParaRPr kumimoji="0" lang="es-E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6" y="214290"/>
            <a:ext cx="8858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es-AR" sz="3000" b="1" dirty="0" err="1" smtClean="0">
                <a:solidFill>
                  <a:srgbClr val="FF0000"/>
                </a:solidFill>
              </a:rPr>
              <a:t>Folleville</a:t>
            </a:r>
            <a:r>
              <a:rPr lang="es-AR" sz="3000" b="1" dirty="0" smtClean="0">
                <a:solidFill>
                  <a:srgbClr val="FF0000"/>
                </a:solidFill>
              </a:rPr>
              <a:t>: "Aquél fue el primer sermón de misión” </a:t>
            </a:r>
            <a:endParaRPr lang="es-AR" sz="30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s-AR" sz="3000" b="1" dirty="0" smtClean="0">
                <a:solidFill>
                  <a:srgbClr val="FF0000"/>
                </a:solidFill>
              </a:rPr>
              <a:t>Video 1cm</a:t>
            </a:r>
            <a:endParaRPr lang="es-AR" sz="3000" b="1" dirty="0" smtClean="0">
              <a:solidFill>
                <a:srgbClr val="FF0000"/>
              </a:solidFill>
            </a:endParaRPr>
          </a:p>
          <a:p>
            <a:pPr algn="ctr"/>
            <a:endParaRPr lang="es-AR" b="1" dirty="0" smtClean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76" y="214290"/>
            <a:ext cx="8858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3000" b="1" dirty="0" smtClean="0">
                <a:solidFill>
                  <a:srgbClr val="FF0000"/>
                </a:solidFill>
              </a:rPr>
              <a:t>2. </a:t>
            </a:r>
            <a:r>
              <a:rPr lang="es-AR" sz="3000" b="1" dirty="0" err="1" smtClean="0">
                <a:solidFill>
                  <a:srgbClr val="FF0000"/>
                </a:solidFill>
              </a:rPr>
              <a:t>Chatillon</a:t>
            </a:r>
            <a:r>
              <a:rPr lang="es-AR" sz="3000" b="1" dirty="0" smtClean="0">
                <a:solidFill>
                  <a:srgbClr val="FF0000"/>
                </a:solidFill>
              </a:rPr>
              <a:t>: “La caridad necesita ser organizada” </a:t>
            </a:r>
            <a:endParaRPr lang="es-AR" sz="30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s-AR" sz="3000" b="1" dirty="0" smtClean="0">
                <a:solidFill>
                  <a:srgbClr val="FF0000"/>
                </a:solidFill>
              </a:rPr>
              <a:t>Video 2 </a:t>
            </a:r>
            <a:r>
              <a:rPr lang="es-AR" sz="3000" b="1" dirty="0" err="1" smtClean="0">
                <a:solidFill>
                  <a:srgbClr val="FF0000"/>
                </a:solidFill>
              </a:rPr>
              <a:t>aic</a:t>
            </a:r>
            <a:endParaRPr lang="es-AR" sz="3000" b="1" dirty="0" smtClean="0">
              <a:solidFill>
                <a:srgbClr val="FF0000"/>
              </a:solidFill>
            </a:endParaRPr>
          </a:p>
          <a:p>
            <a:pPr algn="ctr"/>
            <a:endParaRPr lang="es-AR" b="1" dirty="0" smtClean="0">
              <a:solidFill>
                <a:srgbClr val="FF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86518"/>
          </a:xfrm>
        </p:spPr>
        <p:txBody>
          <a:bodyPr>
            <a:normAutofit fontScale="90000"/>
          </a:bodyPr>
          <a:lstStyle/>
          <a:p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París: “Tendrán por claustro las calles </a:t>
            </a:r>
            <a:b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ciudad</a:t>
            </a: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3 </a:t>
            </a:r>
            <a:r>
              <a:rPr lang="es-A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7584" y="4797152"/>
            <a:ext cx="7772400" cy="18276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ea typeface="+mj-ea"/>
                <a:cs typeface="+mj-cs"/>
              </a:rPr>
              <a:t>II. La Misión Educativa Vicentina al servicio de la evangelización.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4929198"/>
            <a:ext cx="8906541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0000"/>
                </a:solidFill>
              </a:rPr>
              <a:t>En nuestra vocación docente, nos encontramos cada día</a:t>
            </a:r>
          </a:p>
          <a:p>
            <a:pPr algn="ctr"/>
            <a:r>
              <a:rPr lang="es-AR" sz="2800" b="1" dirty="0" smtClean="0">
                <a:solidFill>
                  <a:srgbClr val="FF0000"/>
                </a:solidFill>
              </a:rPr>
              <a:t>con espacios para acercarnos, vendar, cubrir, levantar, </a:t>
            </a:r>
          </a:p>
          <a:p>
            <a:pPr algn="ctr"/>
            <a:r>
              <a:rPr lang="es-AR" sz="2800" b="1" dirty="0" smtClean="0">
                <a:solidFill>
                  <a:srgbClr val="FF0000"/>
                </a:solidFill>
              </a:rPr>
              <a:t>albergar y encargarnos. Sólo existe una condición para que</a:t>
            </a:r>
          </a:p>
          <a:p>
            <a:pPr algn="ctr"/>
            <a:r>
              <a:rPr lang="es-AR" sz="2800" b="1" dirty="0" smtClean="0">
                <a:solidFill>
                  <a:srgbClr val="FF0000"/>
                </a:solidFill>
              </a:rPr>
              <a:t>se dé esta experiencia: la entrega.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8994" y="6356350"/>
            <a:ext cx="2133600" cy="365125"/>
          </a:xfrm>
        </p:spPr>
        <p:txBody>
          <a:bodyPr/>
          <a:lstStyle/>
          <a:p>
            <a:fld id="{CFA62462-9BDB-4A06-B75C-64EB660A7C46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3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2462-9BDB-4A06-B75C-64EB660A7C4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215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325</Words>
  <Application>Microsoft Office PowerPoint</Application>
  <PresentationFormat>Presentación en pantalla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Trajan Pro</vt:lpstr>
      <vt:lpstr>Tema de Office</vt:lpstr>
      <vt:lpstr>San Vicente y Santa Luisa al servicio de la evangelización</vt:lpstr>
      <vt:lpstr>Presentación de PowerPoint</vt:lpstr>
      <vt:lpstr>Presentación de PowerPoint</vt:lpstr>
      <vt:lpstr>Presentación de PowerPoint</vt:lpstr>
      <vt:lpstr>Presentación de PowerPoint</vt:lpstr>
      <vt:lpstr>3. París: “Tendrán por claustro las calles  de la ciudad” Video 3 hc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Video 5. Educar el corazón (Educate the Heart-Spanish Subtitles)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CARISMA Y LA ESPIRITUALIDAD VICENTINA</dc:title>
  <dc:creator>Hugo</dc:creator>
  <cp:lastModifiedBy>HP Mania</cp:lastModifiedBy>
  <cp:revision>249</cp:revision>
  <dcterms:created xsi:type="dcterms:W3CDTF">2012-07-12T19:32:20Z</dcterms:created>
  <dcterms:modified xsi:type="dcterms:W3CDTF">2015-10-06T13:59:27Z</dcterms:modified>
</cp:coreProperties>
</file>